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9" r:id="rId3"/>
    <p:sldId id="261" r:id="rId4"/>
    <p:sldId id="260" r:id="rId5"/>
    <p:sldId id="262" r:id="rId6"/>
    <p:sldId id="269" r:id="rId7"/>
    <p:sldId id="270" r:id="rId8"/>
    <p:sldId id="271" r:id="rId9"/>
    <p:sldId id="265" r:id="rId10"/>
    <p:sldId id="272" r:id="rId11"/>
    <p:sldId id="291" r:id="rId12"/>
    <p:sldId id="273" r:id="rId13"/>
    <p:sldId id="274" r:id="rId14"/>
    <p:sldId id="275" r:id="rId15"/>
    <p:sldId id="276" r:id="rId16"/>
    <p:sldId id="277" r:id="rId17"/>
    <p:sldId id="279" r:id="rId18"/>
    <p:sldId id="266" r:id="rId19"/>
    <p:sldId id="278" r:id="rId20"/>
    <p:sldId id="284" r:id="rId21"/>
    <p:sldId id="280" r:id="rId22"/>
    <p:sldId id="268" r:id="rId23"/>
    <p:sldId id="282" r:id="rId24"/>
    <p:sldId id="285" r:id="rId25"/>
    <p:sldId id="281" r:id="rId26"/>
    <p:sldId id="286" r:id="rId27"/>
    <p:sldId id="287" r:id="rId28"/>
    <p:sldId id="288" r:id="rId29"/>
    <p:sldId id="289" r:id="rId30"/>
    <p:sldId id="264" r:id="rId31"/>
    <p:sldId id="283" r:id="rId32"/>
    <p:sldId id="263" r:id="rId33"/>
    <p:sldId id="290" r:id="rId3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B3A2C7"/>
    <a:srgbClr val="77933C"/>
    <a:srgbClr val="604A7B"/>
    <a:srgbClr val="D7E4BD"/>
    <a:srgbClr val="F0F0F0"/>
    <a:srgbClr val="EAEAEA"/>
    <a:srgbClr val="FFCC00"/>
    <a:srgbClr val="FE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85180" autoAdjust="0"/>
  </p:normalViewPr>
  <p:slideViewPr>
    <p:cSldViewPr snapToGrid="0">
      <p:cViewPr>
        <p:scale>
          <a:sx n="90" d="100"/>
          <a:sy n="90" d="100"/>
        </p:scale>
        <p:origin x="-224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Primary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Power Plant 12M</c:v>
                </c:pt>
                <c:pt idx="1">
                  <c:v>Lucy                 28M</c:v>
                </c:pt>
                <c:pt idx="2">
                  <c:v>MPI                  73M</c:v>
                </c:pt>
                <c:pt idx="3">
                  <c:v>Boeing 777     337M</c:v>
                </c:pt>
                <c:pt idx="4">
                  <c:v>Mandelbulb      354M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62</c:v>
                </c:pt>
                <c:pt idx="2">
                  <c:v>39.799999999999997</c:v>
                </c:pt>
                <c:pt idx="3">
                  <c:v>36.6</c:v>
                </c:pt>
                <c:pt idx="4">
                  <c:v>28.2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w/ Shadow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Power Plant 12M</c:v>
                </c:pt>
                <c:pt idx="1">
                  <c:v>Lucy                 28M</c:v>
                </c:pt>
                <c:pt idx="2">
                  <c:v>MPI                  73M</c:v>
                </c:pt>
                <c:pt idx="3">
                  <c:v>Boeing 777     337M</c:v>
                </c:pt>
                <c:pt idx="4">
                  <c:v>Mandelbulb      354M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23.1</c:v>
                </c:pt>
                <c:pt idx="1">
                  <c:v>41.4</c:v>
                </c:pt>
                <c:pt idx="2">
                  <c:v>26</c:v>
                </c:pt>
                <c:pt idx="3">
                  <c:v>24.5</c:v>
                </c:pt>
                <c:pt idx="4">
                  <c:v>16.399999999999999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w/ Diffuse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Power Plant 12M</c:v>
                </c:pt>
                <c:pt idx="1">
                  <c:v>Lucy                 28M</c:v>
                </c:pt>
                <c:pt idx="2">
                  <c:v>MPI                  73M</c:v>
                </c:pt>
                <c:pt idx="3">
                  <c:v>Boeing 777     337M</c:v>
                </c:pt>
                <c:pt idx="4">
                  <c:v>Mandelbulb      354M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3.2</c:v>
                </c:pt>
                <c:pt idx="1">
                  <c:v>7.7</c:v>
                </c:pt>
                <c:pt idx="2">
                  <c:v>4.0999999999999996</c:v>
                </c:pt>
                <c:pt idx="3">
                  <c:v>6.6</c:v>
                </c:pt>
                <c:pt idx="4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977536"/>
        <c:axId val="84979072"/>
      </c:barChart>
      <c:catAx>
        <c:axId val="84977536"/>
        <c:scaling>
          <c:orientation val="minMax"/>
        </c:scaling>
        <c:delete val="0"/>
        <c:axPos val="b"/>
        <c:majorTickMark val="out"/>
        <c:minorTickMark val="none"/>
        <c:tickLblPos val="nextTo"/>
        <c:crossAx val="84979072"/>
        <c:crosses val="autoZero"/>
        <c:auto val="1"/>
        <c:lblAlgn val="ctr"/>
        <c:lblOffset val="100"/>
        <c:noMultiLvlLbl val="0"/>
      </c:catAx>
      <c:valAx>
        <c:axId val="849790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4977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Without LOD</c:v>
                </c:pt>
              </c:strCache>
            </c:strRef>
          </c:tx>
          <c:xVal>
            <c:numRef>
              <c:f>Sheet1!$A$2:$A$12</c:f>
              <c:numCache>
                <c:formatCode>General</c:formatCode>
                <c:ptCount val="11"/>
                <c:pt idx="0">
                  <c:v>0.04</c:v>
                </c:pt>
                <c:pt idx="1">
                  <c:v>0.51</c:v>
                </c:pt>
                <c:pt idx="2">
                  <c:v>1.59</c:v>
                </c:pt>
                <c:pt idx="3">
                  <c:v>3.31</c:v>
                </c:pt>
                <c:pt idx="4">
                  <c:v>5.71</c:v>
                </c:pt>
                <c:pt idx="5">
                  <c:v>10.61</c:v>
                </c:pt>
                <c:pt idx="6">
                  <c:v>22.28</c:v>
                </c:pt>
                <c:pt idx="7">
                  <c:v>46.12</c:v>
                </c:pt>
                <c:pt idx="8">
                  <c:v>89.79</c:v>
                </c:pt>
                <c:pt idx="9">
                  <c:v>179.11</c:v>
                </c:pt>
                <c:pt idx="10">
                  <c:v>354.26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7</c:v>
                </c:pt>
                <c:pt idx="1">
                  <c:v>14</c:v>
                </c:pt>
                <c:pt idx="2">
                  <c:v>20</c:v>
                </c:pt>
                <c:pt idx="3">
                  <c:v>25</c:v>
                </c:pt>
                <c:pt idx="4">
                  <c:v>31</c:v>
                </c:pt>
                <c:pt idx="5">
                  <c:v>37</c:v>
                </c:pt>
                <c:pt idx="6">
                  <c:v>46</c:v>
                </c:pt>
                <c:pt idx="7">
                  <c:v>56</c:v>
                </c:pt>
                <c:pt idx="8">
                  <c:v>65</c:v>
                </c:pt>
                <c:pt idx="9">
                  <c:v>75</c:v>
                </c:pt>
                <c:pt idx="10">
                  <c:v>84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LOD</c:v>
                </c:pt>
              </c:strCache>
            </c:strRef>
          </c:tx>
          <c:xVal>
            <c:numRef>
              <c:f>Sheet1!$A$2:$A$12</c:f>
              <c:numCache>
                <c:formatCode>General</c:formatCode>
                <c:ptCount val="11"/>
                <c:pt idx="0">
                  <c:v>0.04</c:v>
                </c:pt>
                <c:pt idx="1">
                  <c:v>0.51</c:v>
                </c:pt>
                <c:pt idx="2">
                  <c:v>1.59</c:v>
                </c:pt>
                <c:pt idx="3">
                  <c:v>3.31</c:v>
                </c:pt>
                <c:pt idx="4">
                  <c:v>5.71</c:v>
                </c:pt>
                <c:pt idx="5">
                  <c:v>10.61</c:v>
                </c:pt>
                <c:pt idx="6">
                  <c:v>22.28</c:v>
                </c:pt>
                <c:pt idx="7">
                  <c:v>46.12</c:v>
                </c:pt>
                <c:pt idx="8">
                  <c:v>89.79</c:v>
                </c:pt>
                <c:pt idx="9">
                  <c:v>179.11</c:v>
                </c:pt>
                <c:pt idx="10">
                  <c:v>354.26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7</c:v>
                </c:pt>
                <c:pt idx="1">
                  <c:v>12</c:v>
                </c:pt>
                <c:pt idx="2">
                  <c:v>16</c:v>
                </c:pt>
                <c:pt idx="3">
                  <c:v>20</c:v>
                </c:pt>
                <c:pt idx="4">
                  <c:v>24</c:v>
                </c:pt>
                <c:pt idx="5">
                  <c:v>28</c:v>
                </c:pt>
                <c:pt idx="6">
                  <c:v>28</c:v>
                </c:pt>
                <c:pt idx="7">
                  <c:v>25</c:v>
                </c:pt>
                <c:pt idx="8">
                  <c:v>24</c:v>
                </c:pt>
                <c:pt idx="9">
                  <c:v>24</c:v>
                </c:pt>
                <c:pt idx="10">
                  <c:v>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89088"/>
        <c:axId val="86091264"/>
      </c:scatterChart>
      <c:valAx>
        <c:axId val="86089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Million triangles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091264"/>
        <c:crosses val="autoZero"/>
        <c:crossBetween val="midCat"/>
      </c:valAx>
      <c:valAx>
        <c:axId val="860912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60890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ACF485E-CC03-4EEC-A18A-74E04F4F7204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406520-62F3-4E97-BC52-AC14CC6B1BE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44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34BFB66-3CC3-4EFF-AA2F-BC7F8E1D2270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80F9C4B-DD18-4FB1-B780-7AACE0E0D4C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337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93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77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77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531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477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82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718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157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49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847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9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26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0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4425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26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F9C4B-DD18-4FB1-B780-7AACE0E0D4CD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3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5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3702" r="3094" b="6720"/>
            <a:stretch>
              <a:fillRect/>
            </a:stretch>
          </p:blipFill>
          <p:spPr bwMode="auto">
            <a:xfrm>
              <a:off x="0" y="2477579"/>
              <a:ext cx="9144000" cy="438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5115" r="3094" b="39876"/>
            <a:stretch>
              <a:fillRect/>
            </a:stretch>
          </p:blipFill>
          <p:spPr bwMode="auto">
            <a:xfrm>
              <a:off x="0" y="0"/>
              <a:ext cx="9144000" cy="249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934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18" name="2 Subtítulo"/>
          <p:cNvSpPr>
            <a:spLocks noGrp="1"/>
          </p:cNvSpPr>
          <p:nvPr>
            <p:ph type="subTitle" idx="1"/>
          </p:nvPr>
        </p:nvSpPr>
        <p:spPr>
          <a:xfrm>
            <a:off x="1371600" y="3024535"/>
            <a:ext cx="6400800" cy="148458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5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59AC-9844-4DDD-8746-B6ABDC7910A6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18E7F-4F21-436B-A234-CDB1368911E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8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25D4-F556-490C-B15F-A8AF899F0BDB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84CF-ED06-413C-A59C-1E2F4C98485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890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4919B-8104-44FC-823D-2B43E6DACAD5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E07A2-3D29-4905-8B59-F7B47AD2A9C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40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F0404-1C83-4A87-BA31-5C873DAB7A31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AD3F-78EA-45C1-8EDF-E10E3B3352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22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90B4-678D-49D0-AD97-15E210209E40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B88D-9971-4F68-BE49-BE982166C4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95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gonzalez\Desktop\EG13\Imagen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gonzalez\Desktop\EG13\EUROGRAPHIC_girona_3D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005013" y="4962525"/>
            <a:ext cx="7138987" cy="1895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gonzalez\Desktop\EG13\EUROGRAPHIC_logoti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1288"/>
            <a:ext cx="35607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 Título"/>
          <p:cNvSpPr>
            <a:spLocks noGrp="1"/>
          </p:cNvSpPr>
          <p:nvPr>
            <p:ph type="ctrTitle"/>
          </p:nvPr>
        </p:nvSpPr>
        <p:spPr>
          <a:xfrm>
            <a:off x="685800" y="1189358"/>
            <a:ext cx="7772400" cy="1470025"/>
          </a:xfrm>
        </p:spPr>
        <p:txBody>
          <a:bodyPr/>
          <a:lstStyle>
            <a:lvl1pPr>
              <a:defRPr baseline="0">
                <a:solidFill>
                  <a:srgbClr val="FECC00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20" name="2 Subtítulo"/>
          <p:cNvSpPr>
            <a:spLocks noGrp="1"/>
          </p:cNvSpPr>
          <p:nvPr>
            <p:ph type="subTitle" idx="1"/>
          </p:nvPr>
        </p:nvSpPr>
        <p:spPr>
          <a:xfrm>
            <a:off x="1371600" y="2862695"/>
            <a:ext cx="6400800" cy="148458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89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 Llamada ovalada"/>
          <p:cNvSpPr/>
          <p:nvPr userDrawn="1"/>
        </p:nvSpPr>
        <p:spPr>
          <a:xfrm>
            <a:off x="2711450" y="4049713"/>
            <a:ext cx="2743200" cy="2044700"/>
          </a:xfrm>
          <a:prstGeom prst="wedgeEllipseCallout">
            <a:avLst>
              <a:gd name="adj1" fmla="val -42361"/>
              <a:gd name="adj2" fmla="val 6902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23 Rectángulo redondeado"/>
          <p:cNvSpPr>
            <a:spLocks noChangeArrowheads="1"/>
          </p:cNvSpPr>
          <p:nvPr userDrawn="1"/>
        </p:nvSpPr>
        <p:spPr bwMode="auto">
          <a:xfrm>
            <a:off x="457200" y="276225"/>
            <a:ext cx="8248650" cy="808038"/>
          </a:xfrm>
          <a:prstGeom prst="roundRect">
            <a:avLst>
              <a:gd name="adj" fmla="val 13606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>
              <a:latin typeface="Arial" charset="0"/>
            </a:endParaRPr>
          </a:p>
        </p:txBody>
      </p:sp>
      <p:pic>
        <p:nvPicPr>
          <p:cNvPr id="6" name="Picture 3" descr="C:\Users\gonzalez\Desktop\EG13\image1.jpe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8" b="3529"/>
          <a:stretch>
            <a:fillRect/>
          </a:stretch>
        </p:blipFill>
        <p:spPr bwMode="auto">
          <a:xfrm>
            <a:off x="0" y="5072063"/>
            <a:ext cx="9144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457200" y="265981"/>
            <a:ext cx="8229600" cy="810344"/>
          </a:xfrm>
        </p:spPr>
        <p:txBody>
          <a:bodyPr>
            <a:no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600576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434550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 Llamada ovalada"/>
          <p:cNvSpPr/>
          <p:nvPr userDrawn="1"/>
        </p:nvSpPr>
        <p:spPr>
          <a:xfrm>
            <a:off x="2711450" y="4049713"/>
            <a:ext cx="2743200" cy="2044700"/>
          </a:xfrm>
          <a:prstGeom prst="wedgeEllipseCallout">
            <a:avLst>
              <a:gd name="adj1" fmla="val -42361"/>
              <a:gd name="adj2" fmla="val 6902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23 Rectángulo redondeado"/>
          <p:cNvSpPr>
            <a:spLocks noChangeArrowheads="1"/>
          </p:cNvSpPr>
          <p:nvPr userDrawn="1"/>
        </p:nvSpPr>
        <p:spPr bwMode="auto">
          <a:xfrm>
            <a:off x="457200" y="276225"/>
            <a:ext cx="8248650" cy="808038"/>
          </a:xfrm>
          <a:prstGeom prst="roundRect">
            <a:avLst>
              <a:gd name="adj" fmla="val 13606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>
              <a:latin typeface="Arial" charset="0"/>
            </a:endParaRPr>
          </a:p>
        </p:txBody>
      </p:sp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457200" y="265981"/>
            <a:ext cx="8229600" cy="810344"/>
          </a:xfrm>
        </p:spPr>
        <p:txBody>
          <a:bodyPr>
            <a:no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600576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23279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38038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5D6AD-DC8C-46FA-89A1-0F2BC509352B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6FE7-A79E-4C66-9DDB-EB1E80F7DF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50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9CD9-D2F4-4873-96AB-97AA00615485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109FD-A5D5-442D-8769-B5E9FE4963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19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88BA-4961-4240-ACE9-387298D70713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F82FE-2D22-4236-8D16-84B2ACF7B7E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49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27CB-E89C-43CC-A160-8D494ECAAC78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FC66-BBF1-44D3-A2C5-DF50DE667E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10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9C0BFE1-6D80-4099-A45F-A708665FFDE9}" type="datetimeFigureOut">
              <a:rPr lang="es-ES"/>
              <a:pPr>
                <a:defRPr/>
              </a:pPr>
              <a:t>15/05/2013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D7024C-466C-45EA-86AC-ABB0EFB6FB2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2" r:id="rId4"/>
    <p:sldLayoutId id="2147483700" r:id="rId5"/>
    <p:sldLayoutId id="2147483688" r:id="rId6"/>
    <p:sldLayoutId id="2147483689" r:id="rId7"/>
    <p:sldLayoutId id="2147483690" r:id="rId8"/>
    <p:sldLayoutId id="2147483691" r:id="rId9"/>
    <p:sldLayoutId id="214748370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3 Título"/>
          <p:cNvSpPr>
            <a:spLocks noGrp="1"/>
          </p:cNvSpPr>
          <p:nvPr>
            <p:ph type="ctrTitle"/>
          </p:nvPr>
        </p:nvSpPr>
        <p:spPr>
          <a:xfrm>
            <a:off x="685800" y="1189038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Interactive Ray Tracing of Large Models Using Voxel Hierarchies</a:t>
            </a:r>
            <a:endParaRPr lang="es-ES" dirty="0" smtClean="0"/>
          </a:p>
        </p:txBody>
      </p:sp>
      <p:sp>
        <p:nvSpPr>
          <p:cNvPr id="7171" name="4 Subtítulo"/>
          <p:cNvSpPr>
            <a:spLocks noGrp="1"/>
          </p:cNvSpPr>
          <p:nvPr>
            <p:ph type="subTitle" idx="1"/>
          </p:nvPr>
        </p:nvSpPr>
        <p:spPr>
          <a:xfrm>
            <a:off x="1371600" y="2862262"/>
            <a:ext cx="6400800" cy="1709738"/>
          </a:xfrm>
        </p:spPr>
        <p:txBody>
          <a:bodyPr/>
          <a:lstStyle/>
          <a:p>
            <a:pPr eaLnBrk="1" hangingPunct="1"/>
            <a:r>
              <a:rPr lang="ca-ES" dirty="0" smtClean="0"/>
              <a:t>Attila T. </a:t>
            </a:r>
            <a:r>
              <a:rPr lang="hu-HU" dirty="0" smtClean="0"/>
              <a:t>Áfra</a:t>
            </a:r>
          </a:p>
          <a:p>
            <a:pPr eaLnBrk="1" hangingPunct="1"/>
            <a:endParaRPr lang="ca-ES" sz="800" dirty="0" smtClean="0"/>
          </a:p>
          <a:p>
            <a:pPr eaLnBrk="1" hangingPunct="1"/>
            <a:r>
              <a:rPr lang="hu-HU" sz="2400" dirty="0" smtClean="0"/>
              <a:t>Budapest University of Technology, Hungary</a:t>
            </a:r>
          </a:p>
          <a:p>
            <a:pPr eaLnBrk="1" hangingPunct="1"/>
            <a:r>
              <a:rPr lang="hu-HU" sz="2400" dirty="0" smtClean="0"/>
              <a:t>Babe</a:t>
            </a:r>
            <a:r>
              <a:rPr lang="ro-RO" sz="2400" dirty="0" smtClean="0"/>
              <a:t>ș-Bolyai University, Romania</a:t>
            </a: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 flipV="1">
            <a:off x="2970837" y="3119335"/>
            <a:ext cx="286764" cy="15236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 rot="10800000">
            <a:off x="515748" y="3200277"/>
            <a:ext cx="4194236" cy="353140"/>
          </a:xfrm>
          <a:custGeom>
            <a:avLst/>
            <a:gdLst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4"/>
              <a:gd name="connsiteX1" fmla="*/ 2097118 w 4194236"/>
              <a:gd name="connsiteY1" fmla="*/ 293032 h 293034"/>
              <a:gd name="connsiteX2" fmla="*/ 4194236 w 4194236"/>
              <a:gd name="connsiteY2" fmla="*/ 3531 h 29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236" h="293034">
                <a:moveTo>
                  <a:pt x="0" y="0"/>
                </a:moveTo>
                <a:cubicBezTo>
                  <a:pt x="3531" y="206240"/>
                  <a:pt x="1398079" y="292444"/>
                  <a:pt x="2097118" y="293032"/>
                </a:cubicBezTo>
                <a:cubicBezTo>
                  <a:pt x="2796157" y="293620"/>
                  <a:pt x="4193059" y="201240"/>
                  <a:pt x="4194236" y="3531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6" idx="1"/>
          </p:cNvCxnSpPr>
          <p:nvPr/>
        </p:nvCxnSpPr>
        <p:spPr>
          <a:xfrm flipH="1">
            <a:off x="1619203" y="2422678"/>
            <a:ext cx="2601" cy="1662782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9366" y="4085460"/>
            <a:ext cx="739838" cy="548126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7" idx="2"/>
          </p:cNvCxnSpPr>
          <p:nvPr/>
        </p:nvCxnSpPr>
        <p:spPr>
          <a:xfrm flipV="1">
            <a:off x="1619203" y="4079799"/>
            <a:ext cx="2718594" cy="5634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35922" y="4359676"/>
            <a:ext cx="274178" cy="7390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619203" y="2422653"/>
            <a:ext cx="2718594" cy="1662780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"/>
          <p:cNvSpPr/>
          <p:nvPr/>
        </p:nvSpPr>
        <p:spPr>
          <a:xfrm rot="5400000">
            <a:off x="143818" y="3158507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chemeClr val="tx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612865" y="3528425"/>
            <a:ext cx="843891" cy="188283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Parallelogram 5"/>
          <p:cNvSpPr/>
          <p:nvPr/>
        </p:nvSpPr>
        <p:spPr>
          <a:xfrm>
            <a:off x="863536" y="4085460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6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voxel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577" y="1266825"/>
            <a:ext cx="3752491" cy="4600576"/>
          </a:xfrm>
        </p:spPr>
        <p:txBody>
          <a:bodyPr/>
          <a:lstStyle/>
          <a:p>
            <a:r>
              <a:rPr lang="en-US" dirty="0" smtClean="0"/>
              <a:t>Fills </a:t>
            </a:r>
            <a:r>
              <a:rPr lang="en-US" dirty="0" err="1" smtClean="0"/>
              <a:t>kd</a:t>
            </a:r>
            <a:r>
              <a:rPr lang="en-US" dirty="0" smtClean="0"/>
              <a:t>-node</a:t>
            </a:r>
            <a:br>
              <a:rPr lang="en-US" dirty="0" smtClean="0"/>
            </a:br>
            <a:endParaRPr lang="en-US" sz="2000" dirty="0" smtClean="0"/>
          </a:p>
          <a:p>
            <a:r>
              <a:rPr lang="en-US" b="1" dirty="0" smtClean="0"/>
              <a:t>Shading attributes</a:t>
            </a:r>
          </a:p>
          <a:p>
            <a:pPr lvl="1"/>
            <a:r>
              <a:rPr lang="en-US" dirty="0" smtClean="0"/>
              <a:t>Normal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Per-face or average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sz="2000" i="1" dirty="0" smtClean="0"/>
          </a:p>
          <a:p>
            <a:r>
              <a:rPr lang="en-US" b="1" dirty="0" smtClean="0"/>
              <a:t>Radius</a:t>
            </a:r>
            <a:r>
              <a:rPr lang="en-US" dirty="0" smtClean="0"/>
              <a:t> of enclosing sphere </a:t>
            </a:r>
            <a:r>
              <a:rPr lang="en-US" dirty="0" smtClean="0">
                <a:sym typeface="Wingdings" pitchFamily="2" charset="2"/>
              </a:rPr>
              <a:t> LOD</a:t>
            </a:r>
            <a:endParaRPr lang="en-US" dirty="0" smtClean="0"/>
          </a:p>
        </p:txBody>
      </p:sp>
      <p:sp>
        <p:nvSpPr>
          <p:cNvPr id="6" name="Parallelogram 5"/>
          <p:cNvSpPr/>
          <p:nvPr/>
        </p:nvSpPr>
        <p:spPr>
          <a:xfrm>
            <a:off x="879366" y="2422678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5400000">
            <a:off x="2862412" y="3158201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rgbClr val="31859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37198" y="1938269"/>
            <a:ext cx="172899" cy="7586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354679" y="3399043"/>
            <a:ext cx="894606" cy="1273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15748" y="1432042"/>
            <a:ext cx="4188698" cy="418869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2608369" y="3526391"/>
            <a:ext cx="362468" cy="8010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79365" y="2971111"/>
            <a:ext cx="2718594" cy="1662780"/>
          </a:xfrm>
          <a:prstGeom prst="rect">
            <a:avLst/>
          </a:prstGeom>
          <a:solidFill>
            <a:srgbClr val="77933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511918" y="3521792"/>
            <a:ext cx="4194236" cy="345763"/>
          </a:xfrm>
          <a:custGeom>
            <a:avLst/>
            <a:gdLst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4"/>
              <a:gd name="connsiteX1" fmla="*/ 2097118 w 4194236"/>
              <a:gd name="connsiteY1" fmla="*/ 293032 h 293034"/>
              <a:gd name="connsiteX2" fmla="*/ 4194236 w 4194236"/>
              <a:gd name="connsiteY2" fmla="*/ 3531 h 29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236" h="293034">
                <a:moveTo>
                  <a:pt x="0" y="0"/>
                </a:moveTo>
                <a:cubicBezTo>
                  <a:pt x="3531" y="206240"/>
                  <a:pt x="1398079" y="292444"/>
                  <a:pt x="2097118" y="293032"/>
                </a:cubicBezTo>
                <a:cubicBezTo>
                  <a:pt x="2796157" y="293620"/>
                  <a:pt x="4193059" y="201240"/>
                  <a:pt x="4194236" y="3531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7878" y="3526391"/>
            <a:ext cx="886957" cy="2569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76488" y="3783336"/>
            <a:ext cx="262178" cy="2122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70836" y="1938269"/>
            <a:ext cx="95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-node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457719">
            <a:off x="1710348" y="482917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4057363">
            <a:off x="3301905" y="475959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 flipV="1">
            <a:off x="2970837" y="3119335"/>
            <a:ext cx="286764" cy="15236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 rot="10800000">
            <a:off x="515748" y="3200277"/>
            <a:ext cx="4194236" cy="353140"/>
          </a:xfrm>
          <a:custGeom>
            <a:avLst/>
            <a:gdLst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4"/>
              <a:gd name="connsiteX1" fmla="*/ 2097118 w 4194236"/>
              <a:gd name="connsiteY1" fmla="*/ 293032 h 293034"/>
              <a:gd name="connsiteX2" fmla="*/ 4194236 w 4194236"/>
              <a:gd name="connsiteY2" fmla="*/ 3531 h 29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236" h="293034">
                <a:moveTo>
                  <a:pt x="0" y="0"/>
                </a:moveTo>
                <a:cubicBezTo>
                  <a:pt x="3531" y="206240"/>
                  <a:pt x="1398079" y="292444"/>
                  <a:pt x="2097118" y="293032"/>
                </a:cubicBezTo>
                <a:cubicBezTo>
                  <a:pt x="2796157" y="293620"/>
                  <a:pt x="4193059" y="201240"/>
                  <a:pt x="4194236" y="3531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6" idx="1"/>
          </p:cNvCxnSpPr>
          <p:nvPr/>
        </p:nvCxnSpPr>
        <p:spPr>
          <a:xfrm flipH="1">
            <a:off x="1619203" y="2422678"/>
            <a:ext cx="2601" cy="1662782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9366" y="4085460"/>
            <a:ext cx="739838" cy="548126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7" idx="2"/>
          </p:cNvCxnSpPr>
          <p:nvPr/>
        </p:nvCxnSpPr>
        <p:spPr>
          <a:xfrm flipV="1">
            <a:off x="1619203" y="4079799"/>
            <a:ext cx="2718594" cy="5634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35922" y="4359676"/>
            <a:ext cx="274178" cy="7390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619203" y="2422653"/>
            <a:ext cx="2718594" cy="1662780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"/>
          <p:cNvSpPr/>
          <p:nvPr/>
        </p:nvSpPr>
        <p:spPr>
          <a:xfrm rot="5400000">
            <a:off x="143818" y="3158507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chemeClr val="tx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612865" y="3528425"/>
            <a:ext cx="843891" cy="188283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Parallelogram 5"/>
          <p:cNvSpPr/>
          <p:nvPr/>
        </p:nvSpPr>
        <p:spPr>
          <a:xfrm>
            <a:off x="863536" y="4085460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6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voxel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577" y="1266825"/>
            <a:ext cx="3752491" cy="4600576"/>
          </a:xfrm>
        </p:spPr>
        <p:txBody>
          <a:bodyPr/>
          <a:lstStyle/>
          <a:p>
            <a:r>
              <a:rPr lang="en-US" dirty="0" smtClean="0"/>
              <a:t>Fills </a:t>
            </a:r>
            <a:r>
              <a:rPr lang="en-US" dirty="0" err="1" smtClean="0"/>
              <a:t>kd</a:t>
            </a:r>
            <a:r>
              <a:rPr lang="en-US" dirty="0" smtClean="0"/>
              <a:t>-node</a:t>
            </a:r>
            <a:br>
              <a:rPr lang="en-US" dirty="0" smtClean="0"/>
            </a:br>
            <a:endParaRPr lang="en-US" sz="2000" dirty="0" smtClean="0"/>
          </a:p>
          <a:p>
            <a:r>
              <a:rPr lang="en-US" b="1" dirty="0" smtClean="0"/>
              <a:t>Shading attributes</a:t>
            </a:r>
          </a:p>
          <a:p>
            <a:pPr lvl="1"/>
            <a:r>
              <a:rPr lang="en-US" dirty="0" smtClean="0"/>
              <a:t>Normal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Per-face or average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sz="2000" i="1" dirty="0" smtClean="0"/>
          </a:p>
          <a:p>
            <a:r>
              <a:rPr lang="en-US" b="1" dirty="0" smtClean="0"/>
              <a:t>Radius</a:t>
            </a:r>
            <a:r>
              <a:rPr lang="en-US" dirty="0" smtClean="0"/>
              <a:t> of enclosing sphere </a:t>
            </a:r>
            <a:r>
              <a:rPr lang="en-US" dirty="0" smtClean="0">
                <a:sym typeface="Wingdings" pitchFamily="2" charset="2"/>
              </a:rPr>
              <a:t> LOD</a:t>
            </a:r>
            <a:endParaRPr lang="en-US" dirty="0" smtClean="0"/>
          </a:p>
        </p:txBody>
      </p:sp>
      <p:sp>
        <p:nvSpPr>
          <p:cNvPr id="6" name="Parallelogram 5"/>
          <p:cNvSpPr/>
          <p:nvPr/>
        </p:nvSpPr>
        <p:spPr>
          <a:xfrm>
            <a:off x="879366" y="2422678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5400000">
            <a:off x="2862412" y="3158201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rgbClr val="31859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37198" y="1938269"/>
            <a:ext cx="172899" cy="7586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354679" y="3399043"/>
            <a:ext cx="894606" cy="1273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15748" y="1432042"/>
            <a:ext cx="4188698" cy="418869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2608369" y="3526391"/>
            <a:ext cx="362468" cy="80103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79365" y="2971111"/>
            <a:ext cx="2718594" cy="1662780"/>
          </a:xfrm>
          <a:prstGeom prst="rect">
            <a:avLst/>
          </a:prstGeom>
          <a:solidFill>
            <a:srgbClr val="77933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511918" y="3521792"/>
            <a:ext cx="4194236" cy="345763"/>
          </a:xfrm>
          <a:custGeom>
            <a:avLst/>
            <a:gdLst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3"/>
              <a:gd name="connsiteX1" fmla="*/ 2097118 w 4194236"/>
              <a:gd name="connsiteY1" fmla="*/ 293032 h 293033"/>
              <a:gd name="connsiteX2" fmla="*/ 4194236 w 4194236"/>
              <a:gd name="connsiteY2" fmla="*/ 3531 h 293033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5"/>
              <a:gd name="connsiteX1" fmla="*/ 2097118 w 4194236"/>
              <a:gd name="connsiteY1" fmla="*/ 293032 h 293035"/>
              <a:gd name="connsiteX2" fmla="*/ 4194236 w 4194236"/>
              <a:gd name="connsiteY2" fmla="*/ 3531 h 293035"/>
              <a:gd name="connsiteX0" fmla="*/ 0 w 4194236"/>
              <a:gd name="connsiteY0" fmla="*/ 0 h 293034"/>
              <a:gd name="connsiteX1" fmla="*/ 2097118 w 4194236"/>
              <a:gd name="connsiteY1" fmla="*/ 293032 h 293034"/>
              <a:gd name="connsiteX2" fmla="*/ 4194236 w 4194236"/>
              <a:gd name="connsiteY2" fmla="*/ 3531 h 29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236" h="293034">
                <a:moveTo>
                  <a:pt x="0" y="0"/>
                </a:moveTo>
                <a:cubicBezTo>
                  <a:pt x="3531" y="206240"/>
                  <a:pt x="1398079" y="292444"/>
                  <a:pt x="2097118" y="293032"/>
                </a:cubicBezTo>
                <a:cubicBezTo>
                  <a:pt x="2796157" y="293620"/>
                  <a:pt x="4193059" y="201240"/>
                  <a:pt x="4194236" y="3531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7878" y="3526391"/>
            <a:ext cx="886957" cy="2569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76488" y="3783336"/>
            <a:ext cx="262178" cy="2122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70836" y="1938269"/>
            <a:ext cx="95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-node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457719">
            <a:off x="1710348" y="482917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4057363">
            <a:off x="3301905" y="475959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72201" y="1573619"/>
            <a:ext cx="1704287" cy="1948173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8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error metric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Simple projected screen-space error metric</a:t>
                </a:r>
              </a:p>
              <a:p>
                <a:pPr lvl="1"/>
                <a:r>
                  <a:rPr lang="en-US" dirty="0" smtClean="0"/>
                  <a:t>Error: area of </a:t>
                </a:r>
                <a:r>
                  <a:rPr lang="en-US" b="1" dirty="0" smtClean="0"/>
                  <a:t>sphere</a:t>
                </a:r>
                <a:r>
                  <a:rPr lang="en-US" dirty="0" smtClean="0"/>
                  <a:t> in pixels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</a:rPr>
                  <a:t>[Yoon et al. 2006]</a:t>
                </a:r>
                <a:endParaRPr lang="en-US" i="1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dirty="0" smtClean="0"/>
                  <a:t>Primary, shadow, planar reflection rays</a:t>
                </a:r>
              </a:p>
              <a:p>
                <a:r>
                  <a:rPr lang="en-US" dirty="0" smtClean="0"/>
                  <a:t>Diffuse, AO rays</a:t>
                </a:r>
                <a:endParaRPr lang="en-US" dirty="0"/>
              </a:p>
              <a:p>
                <a:pPr lvl="1"/>
                <a:r>
                  <a:rPr lang="en-US" dirty="0" smtClean="0"/>
                  <a:t>Error: solid angle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𝑛</m:t>
                    </m:r>
                  </m:oMath>
                </a14:m>
                <a:r>
                  <a:rPr lang="en-US" dirty="0" smtClean="0"/>
                  <a:t>) </a:t>
                </a:r>
                <a:r>
                  <a:rPr lang="en-US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[</a:t>
                </a:r>
                <a:r>
                  <a:rPr lang="en-US" i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Pantaleoni</a:t>
                </a:r>
                <a:r>
                  <a:rPr lang="en-US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et al. 2010]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611160" y="4837476"/>
                <a:ext cx="17516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b="1" i="1" smtClean="0">
                          <a:latin typeface="Cambria Math"/>
                        </a:rPr>
                        <m:t>𝑪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2800" b="0" i="1" smtClean="0">
                          <a:latin typeface="Cambria Math"/>
                        </a:rPr>
                        <m:t>𝑅</m:t>
                      </m:r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160" y="4837476"/>
                <a:ext cx="175163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4355472" y="4397397"/>
            <a:ext cx="1424482" cy="1421303"/>
            <a:chOff x="511918" y="1432042"/>
            <a:chExt cx="4198066" cy="4188698"/>
          </a:xfrm>
        </p:grpSpPr>
        <p:sp>
          <p:nvSpPr>
            <p:cNvPr id="46" name="Freeform 45"/>
            <p:cNvSpPr/>
            <p:nvPr/>
          </p:nvSpPr>
          <p:spPr>
            <a:xfrm rot="10800000">
              <a:off x="515748" y="3200277"/>
              <a:ext cx="4194236" cy="353140"/>
            </a:xfrm>
            <a:custGeom>
              <a:avLst/>
              <a:gdLst>
                <a:gd name="connsiteX0" fmla="*/ 0 w 4194236"/>
                <a:gd name="connsiteY0" fmla="*/ 0 h 293033"/>
                <a:gd name="connsiteX1" fmla="*/ 2097118 w 4194236"/>
                <a:gd name="connsiteY1" fmla="*/ 293032 h 293033"/>
                <a:gd name="connsiteX2" fmla="*/ 4194236 w 4194236"/>
                <a:gd name="connsiteY2" fmla="*/ 3531 h 293033"/>
                <a:gd name="connsiteX0" fmla="*/ 0 w 4194236"/>
                <a:gd name="connsiteY0" fmla="*/ 0 h 293033"/>
                <a:gd name="connsiteX1" fmla="*/ 2097118 w 4194236"/>
                <a:gd name="connsiteY1" fmla="*/ 293032 h 293033"/>
                <a:gd name="connsiteX2" fmla="*/ 4194236 w 4194236"/>
                <a:gd name="connsiteY2" fmla="*/ 3531 h 293033"/>
                <a:gd name="connsiteX0" fmla="*/ 0 w 4194236"/>
                <a:gd name="connsiteY0" fmla="*/ 0 h 293035"/>
                <a:gd name="connsiteX1" fmla="*/ 2097118 w 4194236"/>
                <a:gd name="connsiteY1" fmla="*/ 293032 h 293035"/>
                <a:gd name="connsiteX2" fmla="*/ 4194236 w 4194236"/>
                <a:gd name="connsiteY2" fmla="*/ 3531 h 293035"/>
                <a:gd name="connsiteX0" fmla="*/ 0 w 4194236"/>
                <a:gd name="connsiteY0" fmla="*/ 0 h 293035"/>
                <a:gd name="connsiteX1" fmla="*/ 2097118 w 4194236"/>
                <a:gd name="connsiteY1" fmla="*/ 293032 h 293035"/>
                <a:gd name="connsiteX2" fmla="*/ 4194236 w 4194236"/>
                <a:gd name="connsiteY2" fmla="*/ 3531 h 293035"/>
                <a:gd name="connsiteX0" fmla="*/ 0 w 4194236"/>
                <a:gd name="connsiteY0" fmla="*/ 0 h 293034"/>
                <a:gd name="connsiteX1" fmla="*/ 2097118 w 4194236"/>
                <a:gd name="connsiteY1" fmla="*/ 293032 h 293034"/>
                <a:gd name="connsiteX2" fmla="*/ 4194236 w 4194236"/>
                <a:gd name="connsiteY2" fmla="*/ 3531 h 2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4236" h="293034">
                  <a:moveTo>
                    <a:pt x="0" y="0"/>
                  </a:moveTo>
                  <a:cubicBezTo>
                    <a:pt x="3531" y="206240"/>
                    <a:pt x="1398079" y="292444"/>
                    <a:pt x="2097118" y="293032"/>
                  </a:cubicBezTo>
                  <a:cubicBezTo>
                    <a:pt x="2796157" y="293620"/>
                    <a:pt x="4193059" y="201240"/>
                    <a:pt x="4194236" y="3531"/>
                  </a:cubicBez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54" idx="1"/>
            </p:cNvCxnSpPr>
            <p:nvPr/>
          </p:nvCxnSpPr>
          <p:spPr>
            <a:xfrm flipH="1">
              <a:off x="1619203" y="2422678"/>
              <a:ext cx="2601" cy="1662782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879366" y="4085460"/>
              <a:ext cx="739838" cy="548126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5" idx="2"/>
            </p:cNvCxnSpPr>
            <p:nvPr/>
          </p:nvCxnSpPr>
          <p:spPr>
            <a:xfrm flipV="1">
              <a:off x="1619203" y="4079799"/>
              <a:ext cx="2718594" cy="5634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1619203" y="2422653"/>
              <a:ext cx="2718594" cy="1662780"/>
            </a:xfrm>
            <a:prstGeom prst="rect">
              <a:avLst/>
            </a:prstGeom>
            <a:solidFill>
              <a:schemeClr val="bg1">
                <a:lumMod val="65000"/>
                <a:alpha val="50196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arallelogram 6"/>
            <p:cNvSpPr/>
            <p:nvPr/>
          </p:nvSpPr>
          <p:spPr>
            <a:xfrm rot="5400000">
              <a:off x="143818" y="3158507"/>
              <a:ext cx="2210932" cy="739837"/>
            </a:xfrm>
            <a:custGeom>
              <a:avLst/>
              <a:gdLst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503291 w 1772463"/>
                <a:gd name="connsiteY3" fmla="*/ 1076687 h 1076687"/>
                <a:gd name="connsiteX4" fmla="*/ 0 w 1772463"/>
                <a:gd name="connsiteY4" fmla="*/ 1076687 h 1076687"/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493766 w 1772463"/>
                <a:gd name="connsiteY3" fmla="*/ 1076687 h 1076687"/>
                <a:gd name="connsiteX4" fmla="*/ 0 w 1772463"/>
                <a:gd name="connsiteY4" fmla="*/ 1076687 h 1076687"/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486622 w 1772463"/>
                <a:gd name="connsiteY3" fmla="*/ 1076687 h 1076687"/>
                <a:gd name="connsiteX4" fmla="*/ 0 w 1772463"/>
                <a:gd name="connsiteY4" fmla="*/ 1076687 h 1076687"/>
                <a:gd name="connsiteX0" fmla="*/ 488066 w 2260529"/>
                <a:gd name="connsiteY0" fmla="*/ 1076687 h 1076687"/>
                <a:gd name="connsiteX1" fmla="*/ 0 w 2260529"/>
                <a:gd name="connsiteY1" fmla="*/ 397669 h 1076687"/>
                <a:gd name="connsiteX2" fmla="*/ 2260529 w 2260529"/>
                <a:gd name="connsiteY2" fmla="*/ 0 h 1076687"/>
                <a:gd name="connsiteX3" fmla="*/ 1974688 w 2260529"/>
                <a:gd name="connsiteY3" fmla="*/ 1076687 h 1076687"/>
                <a:gd name="connsiteX4" fmla="*/ 488066 w 2260529"/>
                <a:gd name="connsiteY4" fmla="*/ 1076687 h 1076687"/>
                <a:gd name="connsiteX0" fmla="*/ 488066 w 1974688"/>
                <a:gd name="connsiteY0" fmla="*/ 679018 h 679018"/>
                <a:gd name="connsiteX1" fmla="*/ 0 w 1974688"/>
                <a:gd name="connsiteY1" fmla="*/ 0 h 679018"/>
                <a:gd name="connsiteX2" fmla="*/ 1665217 w 1974688"/>
                <a:gd name="connsiteY2" fmla="*/ 73818 h 679018"/>
                <a:gd name="connsiteX3" fmla="*/ 1974688 w 1974688"/>
                <a:gd name="connsiteY3" fmla="*/ 679018 h 679018"/>
                <a:gd name="connsiteX4" fmla="*/ 488066 w 1974688"/>
                <a:gd name="connsiteY4" fmla="*/ 679018 h 679018"/>
                <a:gd name="connsiteX0" fmla="*/ 488066 w 1974688"/>
                <a:gd name="connsiteY0" fmla="*/ 683781 h 683781"/>
                <a:gd name="connsiteX1" fmla="*/ 0 w 1974688"/>
                <a:gd name="connsiteY1" fmla="*/ 4763 h 683781"/>
                <a:gd name="connsiteX2" fmla="*/ 1479480 w 1974688"/>
                <a:gd name="connsiteY2" fmla="*/ 0 h 683781"/>
                <a:gd name="connsiteX3" fmla="*/ 1974688 w 1974688"/>
                <a:gd name="connsiteY3" fmla="*/ 683781 h 683781"/>
                <a:gd name="connsiteX4" fmla="*/ 488066 w 1974688"/>
                <a:gd name="connsiteY4" fmla="*/ 683781 h 683781"/>
                <a:gd name="connsiteX0" fmla="*/ 490445 w 1977067"/>
                <a:gd name="connsiteY0" fmla="*/ 683781 h 683781"/>
                <a:gd name="connsiteX1" fmla="*/ 0 w 1977067"/>
                <a:gd name="connsiteY1" fmla="*/ 2382 h 683781"/>
                <a:gd name="connsiteX2" fmla="*/ 1481859 w 1977067"/>
                <a:gd name="connsiteY2" fmla="*/ 0 h 683781"/>
                <a:gd name="connsiteX3" fmla="*/ 1977067 w 1977067"/>
                <a:gd name="connsiteY3" fmla="*/ 683781 h 683781"/>
                <a:gd name="connsiteX4" fmla="*/ 490445 w 1977067"/>
                <a:gd name="connsiteY4" fmla="*/ 683781 h 683781"/>
                <a:gd name="connsiteX0" fmla="*/ 495207 w 1981829"/>
                <a:gd name="connsiteY0" fmla="*/ 688543 h 688543"/>
                <a:gd name="connsiteX1" fmla="*/ 0 w 1981829"/>
                <a:gd name="connsiteY1" fmla="*/ 0 h 688543"/>
                <a:gd name="connsiteX2" fmla="*/ 1486621 w 1981829"/>
                <a:gd name="connsiteY2" fmla="*/ 4762 h 688543"/>
                <a:gd name="connsiteX3" fmla="*/ 1981829 w 1981829"/>
                <a:gd name="connsiteY3" fmla="*/ 688543 h 688543"/>
                <a:gd name="connsiteX4" fmla="*/ 495207 w 1981829"/>
                <a:gd name="connsiteY4" fmla="*/ 688543 h 688543"/>
                <a:gd name="connsiteX0" fmla="*/ 495207 w 1981829"/>
                <a:gd name="connsiteY0" fmla="*/ 683781 h 683781"/>
                <a:gd name="connsiteX1" fmla="*/ 0 w 1981829"/>
                <a:gd name="connsiteY1" fmla="*/ 1 h 683781"/>
                <a:gd name="connsiteX2" fmla="*/ 1486621 w 1981829"/>
                <a:gd name="connsiteY2" fmla="*/ 0 h 683781"/>
                <a:gd name="connsiteX3" fmla="*/ 1981829 w 1981829"/>
                <a:gd name="connsiteY3" fmla="*/ 683781 h 683781"/>
                <a:gd name="connsiteX4" fmla="*/ 495207 w 1981829"/>
                <a:gd name="connsiteY4" fmla="*/ 683781 h 683781"/>
                <a:gd name="connsiteX0" fmla="*/ 485682 w 1972304"/>
                <a:gd name="connsiteY0" fmla="*/ 683781 h 683781"/>
                <a:gd name="connsiteX1" fmla="*/ 0 w 1972304"/>
                <a:gd name="connsiteY1" fmla="*/ 1 h 683781"/>
                <a:gd name="connsiteX2" fmla="*/ 1477096 w 1972304"/>
                <a:gd name="connsiteY2" fmla="*/ 0 h 683781"/>
                <a:gd name="connsiteX3" fmla="*/ 1972304 w 1972304"/>
                <a:gd name="connsiteY3" fmla="*/ 683781 h 683781"/>
                <a:gd name="connsiteX4" fmla="*/ 485682 w 1972304"/>
                <a:gd name="connsiteY4" fmla="*/ 683781 h 683781"/>
                <a:gd name="connsiteX0" fmla="*/ 483299 w 1969921"/>
                <a:gd name="connsiteY0" fmla="*/ 683781 h 683781"/>
                <a:gd name="connsiteX1" fmla="*/ 0 w 1969921"/>
                <a:gd name="connsiteY1" fmla="*/ 1 h 683781"/>
                <a:gd name="connsiteX2" fmla="*/ 1474713 w 1969921"/>
                <a:gd name="connsiteY2" fmla="*/ 0 h 683781"/>
                <a:gd name="connsiteX3" fmla="*/ 1969921 w 1969921"/>
                <a:gd name="connsiteY3" fmla="*/ 683781 h 683781"/>
                <a:gd name="connsiteX4" fmla="*/ 483299 w 1969921"/>
                <a:gd name="connsiteY4" fmla="*/ 683781 h 683781"/>
                <a:gd name="connsiteX0" fmla="*/ 488062 w 1974684"/>
                <a:gd name="connsiteY0" fmla="*/ 683781 h 683781"/>
                <a:gd name="connsiteX1" fmla="*/ 0 w 1974684"/>
                <a:gd name="connsiteY1" fmla="*/ 1 h 683781"/>
                <a:gd name="connsiteX2" fmla="*/ 1479476 w 1974684"/>
                <a:gd name="connsiteY2" fmla="*/ 0 h 683781"/>
                <a:gd name="connsiteX3" fmla="*/ 1974684 w 1974684"/>
                <a:gd name="connsiteY3" fmla="*/ 683781 h 683781"/>
                <a:gd name="connsiteX4" fmla="*/ 488062 w 1974684"/>
                <a:gd name="connsiteY4" fmla="*/ 683781 h 683781"/>
                <a:gd name="connsiteX0" fmla="*/ 490441 w 1977063"/>
                <a:gd name="connsiteY0" fmla="*/ 683781 h 683781"/>
                <a:gd name="connsiteX1" fmla="*/ 0 w 1977063"/>
                <a:gd name="connsiteY1" fmla="*/ 1 h 683781"/>
                <a:gd name="connsiteX2" fmla="*/ 1481855 w 1977063"/>
                <a:gd name="connsiteY2" fmla="*/ 0 h 683781"/>
                <a:gd name="connsiteX3" fmla="*/ 1977063 w 1977063"/>
                <a:gd name="connsiteY3" fmla="*/ 683781 h 683781"/>
                <a:gd name="connsiteX4" fmla="*/ 490441 w 1977063"/>
                <a:gd name="connsiteY4" fmla="*/ 683781 h 6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063" h="683781">
                  <a:moveTo>
                    <a:pt x="490441" y="683781"/>
                  </a:moveTo>
                  <a:lnTo>
                    <a:pt x="0" y="1"/>
                  </a:lnTo>
                  <a:lnTo>
                    <a:pt x="1481855" y="0"/>
                  </a:lnTo>
                  <a:lnTo>
                    <a:pt x="1977063" y="683781"/>
                  </a:lnTo>
                  <a:lnTo>
                    <a:pt x="490441" y="683781"/>
                  </a:lnTo>
                  <a:close/>
                </a:path>
              </a:pathLst>
            </a:custGeom>
            <a:solidFill>
              <a:schemeClr val="tx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612865" y="3528425"/>
              <a:ext cx="843891" cy="1882832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Parallelogram 5"/>
            <p:cNvSpPr/>
            <p:nvPr/>
          </p:nvSpPr>
          <p:spPr>
            <a:xfrm>
              <a:off x="863536" y="4085460"/>
              <a:ext cx="3458006" cy="548431"/>
            </a:xfrm>
            <a:custGeom>
              <a:avLst/>
              <a:gdLst>
                <a:gd name="connsiteX0" fmla="*/ 0 w 2663543"/>
                <a:gd name="connsiteY0" fmla="*/ 596132 h 596132"/>
                <a:gd name="connsiteX1" fmla="*/ 149033 w 2663543"/>
                <a:gd name="connsiteY1" fmla="*/ 0 h 596132"/>
                <a:gd name="connsiteX2" fmla="*/ 2663543 w 2663543"/>
                <a:gd name="connsiteY2" fmla="*/ 0 h 596132"/>
                <a:gd name="connsiteX3" fmla="*/ 2514510 w 2663543"/>
                <a:gd name="connsiteY3" fmla="*/ 596132 h 596132"/>
                <a:gd name="connsiteX4" fmla="*/ 0 w 2663543"/>
                <a:gd name="connsiteY4" fmla="*/ 596132 h 596132"/>
                <a:gd name="connsiteX0" fmla="*/ 0 w 2663543"/>
                <a:gd name="connsiteY0" fmla="*/ 596132 h 596132"/>
                <a:gd name="connsiteX1" fmla="*/ 416914 w 2663543"/>
                <a:gd name="connsiteY1" fmla="*/ 0 h 596132"/>
                <a:gd name="connsiteX2" fmla="*/ 2663543 w 2663543"/>
                <a:gd name="connsiteY2" fmla="*/ 0 h 596132"/>
                <a:gd name="connsiteX3" fmla="*/ 2514510 w 2663543"/>
                <a:gd name="connsiteY3" fmla="*/ 596132 h 596132"/>
                <a:gd name="connsiteX4" fmla="*/ 0 w 2663543"/>
                <a:gd name="connsiteY4" fmla="*/ 596132 h 596132"/>
                <a:gd name="connsiteX0" fmla="*/ 0 w 2921120"/>
                <a:gd name="connsiteY0" fmla="*/ 596132 h 596132"/>
                <a:gd name="connsiteX1" fmla="*/ 416914 w 2921120"/>
                <a:gd name="connsiteY1" fmla="*/ 0 h 596132"/>
                <a:gd name="connsiteX2" fmla="*/ 2921120 w 2921120"/>
                <a:gd name="connsiteY2" fmla="*/ 0 h 596132"/>
                <a:gd name="connsiteX3" fmla="*/ 2514510 w 2921120"/>
                <a:gd name="connsiteY3" fmla="*/ 596132 h 596132"/>
                <a:gd name="connsiteX4" fmla="*/ 0 w 2921120"/>
                <a:gd name="connsiteY4" fmla="*/ 596132 h 596132"/>
                <a:gd name="connsiteX0" fmla="*/ 0 w 2921120"/>
                <a:gd name="connsiteY0" fmla="*/ 596132 h 596132"/>
                <a:gd name="connsiteX1" fmla="*/ 686185 w 2921120"/>
                <a:gd name="connsiteY1" fmla="*/ 0 h 596132"/>
                <a:gd name="connsiteX2" fmla="*/ 2921120 w 2921120"/>
                <a:gd name="connsiteY2" fmla="*/ 0 h 596132"/>
                <a:gd name="connsiteX3" fmla="*/ 2514510 w 2921120"/>
                <a:gd name="connsiteY3" fmla="*/ 596132 h 596132"/>
                <a:gd name="connsiteX4" fmla="*/ 0 w 2921120"/>
                <a:gd name="connsiteY4" fmla="*/ 596132 h 596132"/>
                <a:gd name="connsiteX0" fmla="*/ 0 w 3190391"/>
                <a:gd name="connsiteY0" fmla="*/ 596132 h 596132"/>
                <a:gd name="connsiteX1" fmla="*/ 686185 w 3190391"/>
                <a:gd name="connsiteY1" fmla="*/ 0 h 596132"/>
                <a:gd name="connsiteX2" fmla="*/ 3190391 w 3190391"/>
                <a:gd name="connsiteY2" fmla="*/ 0 h 596132"/>
                <a:gd name="connsiteX3" fmla="*/ 2514510 w 3190391"/>
                <a:gd name="connsiteY3" fmla="*/ 596132 h 596132"/>
                <a:gd name="connsiteX4" fmla="*/ 0 w 3190391"/>
                <a:gd name="connsiteY4" fmla="*/ 596132 h 596132"/>
                <a:gd name="connsiteX0" fmla="*/ 0 w 3196001"/>
                <a:gd name="connsiteY0" fmla="*/ 596132 h 596132"/>
                <a:gd name="connsiteX1" fmla="*/ 686185 w 3196001"/>
                <a:gd name="connsiteY1" fmla="*/ 0 h 596132"/>
                <a:gd name="connsiteX2" fmla="*/ 3196001 w 3196001"/>
                <a:gd name="connsiteY2" fmla="*/ 0 h 596132"/>
                <a:gd name="connsiteX3" fmla="*/ 2514510 w 3196001"/>
                <a:gd name="connsiteY3" fmla="*/ 596132 h 596132"/>
                <a:gd name="connsiteX4" fmla="*/ 0 w 3196001"/>
                <a:gd name="connsiteY4" fmla="*/ 596132 h 5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01" h="596132">
                  <a:moveTo>
                    <a:pt x="0" y="596132"/>
                  </a:moveTo>
                  <a:lnTo>
                    <a:pt x="686185" y="0"/>
                  </a:lnTo>
                  <a:lnTo>
                    <a:pt x="3196001" y="0"/>
                  </a:lnTo>
                  <a:lnTo>
                    <a:pt x="2514510" y="596132"/>
                  </a:lnTo>
                  <a:lnTo>
                    <a:pt x="0" y="596132"/>
                  </a:lnTo>
                  <a:close/>
                </a:path>
              </a:pathLst>
            </a:custGeom>
            <a:solidFill>
              <a:schemeClr val="accent6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"/>
            <p:cNvSpPr/>
            <p:nvPr/>
          </p:nvSpPr>
          <p:spPr>
            <a:xfrm>
              <a:off x="879366" y="2422678"/>
              <a:ext cx="3458006" cy="548431"/>
            </a:xfrm>
            <a:custGeom>
              <a:avLst/>
              <a:gdLst>
                <a:gd name="connsiteX0" fmla="*/ 0 w 2663543"/>
                <a:gd name="connsiteY0" fmla="*/ 596132 h 596132"/>
                <a:gd name="connsiteX1" fmla="*/ 149033 w 2663543"/>
                <a:gd name="connsiteY1" fmla="*/ 0 h 596132"/>
                <a:gd name="connsiteX2" fmla="*/ 2663543 w 2663543"/>
                <a:gd name="connsiteY2" fmla="*/ 0 h 596132"/>
                <a:gd name="connsiteX3" fmla="*/ 2514510 w 2663543"/>
                <a:gd name="connsiteY3" fmla="*/ 596132 h 596132"/>
                <a:gd name="connsiteX4" fmla="*/ 0 w 2663543"/>
                <a:gd name="connsiteY4" fmla="*/ 596132 h 596132"/>
                <a:gd name="connsiteX0" fmla="*/ 0 w 2663543"/>
                <a:gd name="connsiteY0" fmla="*/ 596132 h 596132"/>
                <a:gd name="connsiteX1" fmla="*/ 416914 w 2663543"/>
                <a:gd name="connsiteY1" fmla="*/ 0 h 596132"/>
                <a:gd name="connsiteX2" fmla="*/ 2663543 w 2663543"/>
                <a:gd name="connsiteY2" fmla="*/ 0 h 596132"/>
                <a:gd name="connsiteX3" fmla="*/ 2514510 w 2663543"/>
                <a:gd name="connsiteY3" fmla="*/ 596132 h 596132"/>
                <a:gd name="connsiteX4" fmla="*/ 0 w 2663543"/>
                <a:gd name="connsiteY4" fmla="*/ 596132 h 596132"/>
                <a:gd name="connsiteX0" fmla="*/ 0 w 2921120"/>
                <a:gd name="connsiteY0" fmla="*/ 596132 h 596132"/>
                <a:gd name="connsiteX1" fmla="*/ 416914 w 2921120"/>
                <a:gd name="connsiteY1" fmla="*/ 0 h 596132"/>
                <a:gd name="connsiteX2" fmla="*/ 2921120 w 2921120"/>
                <a:gd name="connsiteY2" fmla="*/ 0 h 596132"/>
                <a:gd name="connsiteX3" fmla="*/ 2514510 w 2921120"/>
                <a:gd name="connsiteY3" fmla="*/ 596132 h 596132"/>
                <a:gd name="connsiteX4" fmla="*/ 0 w 2921120"/>
                <a:gd name="connsiteY4" fmla="*/ 596132 h 596132"/>
                <a:gd name="connsiteX0" fmla="*/ 0 w 2921120"/>
                <a:gd name="connsiteY0" fmla="*/ 596132 h 596132"/>
                <a:gd name="connsiteX1" fmla="*/ 686185 w 2921120"/>
                <a:gd name="connsiteY1" fmla="*/ 0 h 596132"/>
                <a:gd name="connsiteX2" fmla="*/ 2921120 w 2921120"/>
                <a:gd name="connsiteY2" fmla="*/ 0 h 596132"/>
                <a:gd name="connsiteX3" fmla="*/ 2514510 w 2921120"/>
                <a:gd name="connsiteY3" fmla="*/ 596132 h 596132"/>
                <a:gd name="connsiteX4" fmla="*/ 0 w 2921120"/>
                <a:gd name="connsiteY4" fmla="*/ 596132 h 596132"/>
                <a:gd name="connsiteX0" fmla="*/ 0 w 3190391"/>
                <a:gd name="connsiteY0" fmla="*/ 596132 h 596132"/>
                <a:gd name="connsiteX1" fmla="*/ 686185 w 3190391"/>
                <a:gd name="connsiteY1" fmla="*/ 0 h 596132"/>
                <a:gd name="connsiteX2" fmla="*/ 3190391 w 3190391"/>
                <a:gd name="connsiteY2" fmla="*/ 0 h 596132"/>
                <a:gd name="connsiteX3" fmla="*/ 2514510 w 3190391"/>
                <a:gd name="connsiteY3" fmla="*/ 596132 h 596132"/>
                <a:gd name="connsiteX4" fmla="*/ 0 w 3190391"/>
                <a:gd name="connsiteY4" fmla="*/ 596132 h 596132"/>
                <a:gd name="connsiteX0" fmla="*/ 0 w 3196001"/>
                <a:gd name="connsiteY0" fmla="*/ 596132 h 596132"/>
                <a:gd name="connsiteX1" fmla="*/ 686185 w 3196001"/>
                <a:gd name="connsiteY1" fmla="*/ 0 h 596132"/>
                <a:gd name="connsiteX2" fmla="*/ 3196001 w 3196001"/>
                <a:gd name="connsiteY2" fmla="*/ 0 h 596132"/>
                <a:gd name="connsiteX3" fmla="*/ 2514510 w 3196001"/>
                <a:gd name="connsiteY3" fmla="*/ 596132 h 596132"/>
                <a:gd name="connsiteX4" fmla="*/ 0 w 3196001"/>
                <a:gd name="connsiteY4" fmla="*/ 596132 h 5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01" h="596132">
                  <a:moveTo>
                    <a:pt x="0" y="596132"/>
                  </a:moveTo>
                  <a:lnTo>
                    <a:pt x="686185" y="0"/>
                  </a:lnTo>
                  <a:lnTo>
                    <a:pt x="3196001" y="0"/>
                  </a:lnTo>
                  <a:lnTo>
                    <a:pt x="2514510" y="596132"/>
                  </a:lnTo>
                  <a:lnTo>
                    <a:pt x="0" y="59613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0196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arallelogram 6"/>
            <p:cNvSpPr/>
            <p:nvPr/>
          </p:nvSpPr>
          <p:spPr>
            <a:xfrm rot="5400000">
              <a:off x="2862412" y="3158201"/>
              <a:ext cx="2210932" cy="739837"/>
            </a:xfrm>
            <a:custGeom>
              <a:avLst/>
              <a:gdLst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503291 w 1772463"/>
                <a:gd name="connsiteY3" fmla="*/ 1076687 h 1076687"/>
                <a:gd name="connsiteX4" fmla="*/ 0 w 1772463"/>
                <a:gd name="connsiteY4" fmla="*/ 1076687 h 1076687"/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493766 w 1772463"/>
                <a:gd name="connsiteY3" fmla="*/ 1076687 h 1076687"/>
                <a:gd name="connsiteX4" fmla="*/ 0 w 1772463"/>
                <a:gd name="connsiteY4" fmla="*/ 1076687 h 1076687"/>
                <a:gd name="connsiteX0" fmla="*/ 0 w 1772463"/>
                <a:gd name="connsiteY0" fmla="*/ 1076687 h 1076687"/>
                <a:gd name="connsiteX1" fmla="*/ 269172 w 1772463"/>
                <a:gd name="connsiteY1" fmla="*/ 0 h 1076687"/>
                <a:gd name="connsiteX2" fmla="*/ 1772463 w 1772463"/>
                <a:gd name="connsiteY2" fmla="*/ 0 h 1076687"/>
                <a:gd name="connsiteX3" fmla="*/ 1486622 w 1772463"/>
                <a:gd name="connsiteY3" fmla="*/ 1076687 h 1076687"/>
                <a:gd name="connsiteX4" fmla="*/ 0 w 1772463"/>
                <a:gd name="connsiteY4" fmla="*/ 1076687 h 1076687"/>
                <a:gd name="connsiteX0" fmla="*/ 488066 w 2260529"/>
                <a:gd name="connsiteY0" fmla="*/ 1076687 h 1076687"/>
                <a:gd name="connsiteX1" fmla="*/ 0 w 2260529"/>
                <a:gd name="connsiteY1" fmla="*/ 397669 h 1076687"/>
                <a:gd name="connsiteX2" fmla="*/ 2260529 w 2260529"/>
                <a:gd name="connsiteY2" fmla="*/ 0 h 1076687"/>
                <a:gd name="connsiteX3" fmla="*/ 1974688 w 2260529"/>
                <a:gd name="connsiteY3" fmla="*/ 1076687 h 1076687"/>
                <a:gd name="connsiteX4" fmla="*/ 488066 w 2260529"/>
                <a:gd name="connsiteY4" fmla="*/ 1076687 h 1076687"/>
                <a:gd name="connsiteX0" fmla="*/ 488066 w 1974688"/>
                <a:gd name="connsiteY0" fmla="*/ 679018 h 679018"/>
                <a:gd name="connsiteX1" fmla="*/ 0 w 1974688"/>
                <a:gd name="connsiteY1" fmla="*/ 0 h 679018"/>
                <a:gd name="connsiteX2" fmla="*/ 1665217 w 1974688"/>
                <a:gd name="connsiteY2" fmla="*/ 73818 h 679018"/>
                <a:gd name="connsiteX3" fmla="*/ 1974688 w 1974688"/>
                <a:gd name="connsiteY3" fmla="*/ 679018 h 679018"/>
                <a:gd name="connsiteX4" fmla="*/ 488066 w 1974688"/>
                <a:gd name="connsiteY4" fmla="*/ 679018 h 679018"/>
                <a:gd name="connsiteX0" fmla="*/ 488066 w 1974688"/>
                <a:gd name="connsiteY0" fmla="*/ 683781 h 683781"/>
                <a:gd name="connsiteX1" fmla="*/ 0 w 1974688"/>
                <a:gd name="connsiteY1" fmla="*/ 4763 h 683781"/>
                <a:gd name="connsiteX2" fmla="*/ 1479480 w 1974688"/>
                <a:gd name="connsiteY2" fmla="*/ 0 h 683781"/>
                <a:gd name="connsiteX3" fmla="*/ 1974688 w 1974688"/>
                <a:gd name="connsiteY3" fmla="*/ 683781 h 683781"/>
                <a:gd name="connsiteX4" fmla="*/ 488066 w 1974688"/>
                <a:gd name="connsiteY4" fmla="*/ 683781 h 683781"/>
                <a:gd name="connsiteX0" fmla="*/ 490445 w 1977067"/>
                <a:gd name="connsiteY0" fmla="*/ 683781 h 683781"/>
                <a:gd name="connsiteX1" fmla="*/ 0 w 1977067"/>
                <a:gd name="connsiteY1" fmla="*/ 2382 h 683781"/>
                <a:gd name="connsiteX2" fmla="*/ 1481859 w 1977067"/>
                <a:gd name="connsiteY2" fmla="*/ 0 h 683781"/>
                <a:gd name="connsiteX3" fmla="*/ 1977067 w 1977067"/>
                <a:gd name="connsiteY3" fmla="*/ 683781 h 683781"/>
                <a:gd name="connsiteX4" fmla="*/ 490445 w 1977067"/>
                <a:gd name="connsiteY4" fmla="*/ 683781 h 683781"/>
                <a:gd name="connsiteX0" fmla="*/ 495207 w 1981829"/>
                <a:gd name="connsiteY0" fmla="*/ 688543 h 688543"/>
                <a:gd name="connsiteX1" fmla="*/ 0 w 1981829"/>
                <a:gd name="connsiteY1" fmla="*/ 0 h 688543"/>
                <a:gd name="connsiteX2" fmla="*/ 1486621 w 1981829"/>
                <a:gd name="connsiteY2" fmla="*/ 4762 h 688543"/>
                <a:gd name="connsiteX3" fmla="*/ 1981829 w 1981829"/>
                <a:gd name="connsiteY3" fmla="*/ 688543 h 688543"/>
                <a:gd name="connsiteX4" fmla="*/ 495207 w 1981829"/>
                <a:gd name="connsiteY4" fmla="*/ 688543 h 688543"/>
                <a:gd name="connsiteX0" fmla="*/ 495207 w 1981829"/>
                <a:gd name="connsiteY0" fmla="*/ 683781 h 683781"/>
                <a:gd name="connsiteX1" fmla="*/ 0 w 1981829"/>
                <a:gd name="connsiteY1" fmla="*/ 1 h 683781"/>
                <a:gd name="connsiteX2" fmla="*/ 1486621 w 1981829"/>
                <a:gd name="connsiteY2" fmla="*/ 0 h 683781"/>
                <a:gd name="connsiteX3" fmla="*/ 1981829 w 1981829"/>
                <a:gd name="connsiteY3" fmla="*/ 683781 h 683781"/>
                <a:gd name="connsiteX4" fmla="*/ 495207 w 1981829"/>
                <a:gd name="connsiteY4" fmla="*/ 683781 h 683781"/>
                <a:gd name="connsiteX0" fmla="*/ 485682 w 1972304"/>
                <a:gd name="connsiteY0" fmla="*/ 683781 h 683781"/>
                <a:gd name="connsiteX1" fmla="*/ 0 w 1972304"/>
                <a:gd name="connsiteY1" fmla="*/ 1 h 683781"/>
                <a:gd name="connsiteX2" fmla="*/ 1477096 w 1972304"/>
                <a:gd name="connsiteY2" fmla="*/ 0 h 683781"/>
                <a:gd name="connsiteX3" fmla="*/ 1972304 w 1972304"/>
                <a:gd name="connsiteY3" fmla="*/ 683781 h 683781"/>
                <a:gd name="connsiteX4" fmla="*/ 485682 w 1972304"/>
                <a:gd name="connsiteY4" fmla="*/ 683781 h 683781"/>
                <a:gd name="connsiteX0" fmla="*/ 483299 w 1969921"/>
                <a:gd name="connsiteY0" fmla="*/ 683781 h 683781"/>
                <a:gd name="connsiteX1" fmla="*/ 0 w 1969921"/>
                <a:gd name="connsiteY1" fmla="*/ 1 h 683781"/>
                <a:gd name="connsiteX2" fmla="*/ 1474713 w 1969921"/>
                <a:gd name="connsiteY2" fmla="*/ 0 h 683781"/>
                <a:gd name="connsiteX3" fmla="*/ 1969921 w 1969921"/>
                <a:gd name="connsiteY3" fmla="*/ 683781 h 683781"/>
                <a:gd name="connsiteX4" fmla="*/ 483299 w 1969921"/>
                <a:gd name="connsiteY4" fmla="*/ 683781 h 683781"/>
                <a:gd name="connsiteX0" fmla="*/ 488062 w 1974684"/>
                <a:gd name="connsiteY0" fmla="*/ 683781 h 683781"/>
                <a:gd name="connsiteX1" fmla="*/ 0 w 1974684"/>
                <a:gd name="connsiteY1" fmla="*/ 1 h 683781"/>
                <a:gd name="connsiteX2" fmla="*/ 1479476 w 1974684"/>
                <a:gd name="connsiteY2" fmla="*/ 0 h 683781"/>
                <a:gd name="connsiteX3" fmla="*/ 1974684 w 1974684"/>
                <a:gd name="connsiteY3" fmla="*/ 683781 h 683781"/>
                <a:gd name="connsiteX4" fmla="*/ 488062 w 1974684"/>
                <a:gd name="connsiteY4" fmla="*/ 683781 h 683781"/>
                <a:gd name="connsiteX0" fmla="*/ 490441 w 1977063"/>
                <a:gd name="connsiteY0" fmla="*/ 683781 h 683781"/>
                <a:gd name="connsiteX1" fmla="*/ 0 w 1977063"/>
                <a:gd name="connsiteY1" fmla="*/ 1 h 683781"/>
                <a:gd name="connsiteX2" fmla="*/ 1481855 w 1977063"/>
                <a:gd name="connsiteY2" fmla="*/ 0 h 683781"/>
                <a:gd name="connsiteX3" fmla="*/ 1977063 w 1977063"/>
                <a:gd name="connsiteY3" fmla="*/ 683781 h 683781"/>
                <a:gd name="connsiteX4" fmla="*/ 490441 w 1977063"/>
                <a:gd name="connsiteY4" fmla="*/ 683781 h 6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063" h="683781">
                  <a:moveTo>
                    <a:pt x="490441" y="683781"/>
                  </a:moveTo>
                  <a:lnTo>
                    <a:pt x="0" y="1"/>
                  </a:lnTo>
                  <a:lnTo>
                    <a:pt x="1481855" y="0"/>
                  </a:lnTo>
                  <a:lnTo>
                    <a:pt x="1977063" y="683781"/>
                  </a:lnTo>
                  <a:lnTo>
                    <a:pt x="490441" y="683781"/>
                  </a:lnTo>
                  <a:close/>
                </a:path>
              </a:pathLst>
            </a:custGeom>
            <a:solidFill>
              <a:srgbClr val="31859C">
                <a:alpha val="50196"/>
              </a:srgb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15748" y="1432042"/>
              <a:ext cx="4188698" cy="4188698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608369" y="3526391"/>
              <a:ext cx="362468" cy="801031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oval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879365" y="2971111"/>
              <a:ext cx="2718594" cy="1662780"/>
            </a:xfrm>
            <a:prstGeom prst="rect">
              <a:avLst/>
            </a:prstGeom>
            <a:solidFill>
              <a:srgbClr val="77933C">
                <a:alpha val="50196"/>
              </a:srgb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511918" y="3521792"/>
              <a:ext cx="4194236" cy="345763"/>
            </a:xfrm>
            <a:custGeom>
              <a:avLst/>
              <a:gdLst>
                <a:gd name="connsiteX0" fmla="*/ 0 w 4194236"/>
                <a:gd name="connsiteY0" fmla="*/ 0 h 293033"/>
                <a:gd name="connsiteX1" fmla="*/ 2097118 w 4194236"/>
                <a:gd name="connsiteY1" fmla="*/ 293032 h 293033"/>
                <a:gd name="connsiteX2" fmla="*/ 4194236 w 4194236"/>
                <a:gd name="connsiteY2" fmla="*/ 3531 h 293033"/>
                <a:gd name="connsiteX0" fmla="*/ 0 w 4194236"/>
                <a:gd name="connsiteY0" fmla="*/ 0 h 293033"/>
                <a:gd name="connsiteX1" fmla="*/ 2097118 w 4194236"/>
                <a:gd name="connsiteY1" fmla="*/ 293032 h 293033"/>
                <a:gd name="connsiteX2" fmla="*/ 4194236 w 4194236"/>
                <a:gd name="connsiteY2" fmla="*/ 3531 h 293033"/>
                <a:gd name="connsiteX0" fmla="*/ 0 w 4194236"/>
                <a:gd name="connsiteY0" fmla="*/ 0 h 293035"/>
                <a:gd name="connsiteX1" fmla="*/ 2097118 w 4194236"/>
                <a:gd name="connsiteY1" fmla="*/ 293032 h 293035"/>
                <a:gd name="connsiteX2" fmla="*/ 4194236 w 4194236"/>
                <a:gd name="connsiteY2" fmla="*/ 3531 h 293035"/>
                <a:gd name="connsiteX0" fmla="*/ 0 w 4194236"/>
                <a:gd name="connsiteY0" fmla="*/ 0 h 293035"/>
                <a:gd name="connsiteX1" fmla="*/ 2097118 w 4194236"/>
                <a:gd name="connsiteY1" fmla="*/ 293032 h 293035"/>
                <a:gd name="connsiteX2" fmla="*/ 4194236 w 4194236"/>
                <a:gd name="connsiteY2" fmla="*/ 3531 h 293035"/>
                <a:gd name="connsiteX0" fmla="*/ 0 w 4194236"/>
                <a:gd name="connsiteY0" fmla="*/ 0 h 293034"/>
                <a:gd name="connsiteX1" fmla="*/ 2097118 w 4194236"/>
                <a:gd name="connsiteY1" fmla="*/ 293032 h 293034"/>
                <a:gd name="connsiteX2" fmla="*/ 4194236 w 4194236"/>
                <a:gd name="connsiteY2" fmla="*/ 3531 h 29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4236" h="293034">
                  <a:moveTo>
                    <a:pt x="0" y="0"/>
                  </a:moveTo>
                  <a:cubicBezTo>
                    <a:pt x="3531" y="206240"/>
                    <a:pt x="1398079" y="292444"/>
                    <a:pt x="2097118" y="293032"/>
                  </a:cubicBezTo>
                  <a:cubicBezTo>
                    <a:pt x="2796157" y="293620"/>
                    <a:pt x="4193059" y="201240"/>
                    <a:pt x="4194236" y="3531"/>
                  </a:cubicBez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86084" y="5472832"/>
                <a:ext cx="3686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084" y="5472832"/>
                <a:ext cx="368626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/>
          <p:cNvCxnSpPr/>
          <p:nvPr/>
        </p:nvCxnSpPr>
        <p:spPr>
          <a:xfrm>
            <a:off x="2480940" y="4528860"/>
            <a:ext cx="0" cy="11330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480940" y="4826584"/>
            <a:ext cx="0" cy="553270"/>
          </a:xfrm>
          <a:prstGeom prst="line">
            <a:avLst/>
          </a:prstGeom>
          <a:ln w="63500"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1066208" y="5117220"/>
            <a:ext cx="3408575" cy="1"/>
          </a:xfrm>
          <a:prstGeom prst="straightConnector1">
            <a:avLst/>
          </a:prstGeom>
          <a:ln w="38100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066208" y="4179313"/>
            <a:ext cx="4804913" cy="92717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oval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066208" y="5117220"/>
            <a:ext cx="4804913" cy="9144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3156267" y="476971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267" y="4769711"/>
                <a:ext cx="399597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0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traversal algorithm</a:t>
            </a:r>
            <a:endParaRPr lang="en-US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21736" y="1414124"/>
            <a:ext cx="6900528" cy="4157329"/>
          </a:xfrm>
          <a:prstGeom prst="snip2Diag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shade val="100000"/>
                  <a:satMod val="115000"/>
                  <a:lumMod val="5000"/>
                  <a:lumOff val="95000"/>
                </a:schemeClr>
              </a:gs>
            </a:gsLst>
            <a:lin ang="16200000" scaled="1"/>
            <a:tileRect/>
          </a:gradFill>
          <a:ln w="19050"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if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is LOD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children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loaded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    break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LOD error &lt; threshold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    intersect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...</a:t>
            </a:r>
            <a:endParaRPr lang="en-US" sz="2000" b="1" i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else if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is leaf</a:t>
            </a:r>
          </a:p>
          <a:p>
            <a:r>
              <a:rPr lang="en-US" sz="2000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if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triangles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loaded</a:t>
            </a:r>
            <a:endParaRPr lang="en-US" sz="2000" dirty="0">
              <a:latin typeface="Consolas" pitchFamily="49" charset="0"/>
              <a:cs typeface="Consolas" pitchFamily="49" charset="0"/>
            </a:endParaRPr>
          </a:p>
          <a:p>
            <a:r>
              <a:rPr lang="en-US" sz="2000" dirty="0"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last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...</a:t>
            </a:r>
            <a:endParaRPr lang="en-US" sz="2000" b="1" i="1" dirty="0" smtClean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traversal algorithm</a:t>
            </a:r>
            <a:endParaRPr lang="en-US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21736" y="1414124"/>
            <a:ext cx="6900528" cy="4157329"/>
          </a:xfrm>
          <a:prstGeom prst="snip2Diag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shade val="100000"/>
                  <a:satMod val="115000"/>
                  <a:lumMod val="5000"/>
                  <a:lumOff val="95000"/>
                </a:schemeClr>
              </a:gs>
            </a:gsLst>
            <a:lin ang="16200000" scaled="1"/>
            <a:tileRect/>
          </a:gradFill>
          <a:ln w="19050"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u="sng" dirty="0" smtClean="0">
                <a:latin typeface="Consolas" pitchFamily="49" charset="0"/>
                <a:cs typeface="Consolas" pitchFamily="49" charset="0"/>
              </a:rPr>
              <a:t>if </a:t>
            </a:r>
            <a:r>
              <a:rPr lang="en-US" sz="2000" i="1" u="sng" dirty="0" smtClean="0"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u="sng" dirty="0" smtClean="0">
                <a:latin typeface="Consolas" pitchFamily="49" charset="0"/>
                <a:cs typeface="Consolas" pitchFamily="49" charset="0"/>
              </a:rPr>
              <a:t> is LOD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children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loaded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    break</a:t>
            </a: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LOD error &lt; threshold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    intersect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   ...</a:t>
            </a:r>
            <a:endParaRPr lang="en-US" sz="2000" b="1" i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else if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is leaf</a:t>
            </a: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if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triangles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loaded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last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...</a:t>
            </a:r>
            <a:endParaRPr lang="en-US" sz="2000" b="1" i="1" dirty="0" smtClean="0">
              <a:solidFill>
                <a:schemeClr val="bg1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traversal algorithm</a:t>
            </a:r>
            <a:endParaRPr lang="en-US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21736" y="1414124"/>
            <a:ext cx="6900528" cy="4157329"/>
          </a:xfrm>
          <a:prstGeom prst="snip2Diag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shade val="100000"/>
                  <a:satMod val="115000"/>
                  <a:lumMod val="5000"/>
                  <a:lumOff val="95000"/>
                </a:schemeClr>
              </a:gs>
            </a:gsLst>
            <a:lin ang="16200000" scaled="1"/>
            <a:tileRect/>
          </a:gradFill>
          <a:ln w="19050"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if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is LOD</a:t>
            </a:r>
          </a:p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children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loaded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break</a:t>
            </a:r>
          </a:p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if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LOD error &lt; threshold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intersect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  ...</a:t>
            </a:r>
            <a:endParaRPr lang="en-US" sz="2000" b="1" i="1" dirty="0" smtClean="0">
              <a:solidFill>
                <a:schemeClr val="bg1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else </a:t>
            </a:r>
            <a:r>
              <a:rPr lang="en-US" sz="2000" b="1" u="sng" dirty="0" smtClean="0">
                <a:latin typeface="Consolas" pitchFamily="49" charset="0"/>
                <a:cs typeface="Consolas" pitchFamily="49" charset="0"/>
              </a:rPr>
              <a:t>if</a:t>
            </a:r>
            <a:r>
              <a:rPr lang="en-US" sz="2000" u="sng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u="sng" dirty="0">
                <a:latin typeface="Consolas" pitchFamily="49" charset="0"/>
                <a:cs typeface="Consolas" pitchFamily="49" charset="0"/>
              </a:rPr>
              <a:t>node</a:t>
            </a:r>
            <a:r>
              <a:rPr lang="en-US" sz="2000" u="sng" dirty="0">
                <a:latin typeface="Consolas" pitchFamily="49" charset="0"/>
                <a:cs typeface="Consolas" pitchFamily="49" charset="0"/>
              </a:rPr>
              <a:t> is leaf</a:t>
            </a:r>
          </a:p>
          <a:p>
            <a:r>
              <a:rPr lang="en-US" sz="2000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if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triangles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not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loaded</a:t>
            </a:r>
            <a:endParaRPr lang="en-US" sz="2000" dirty="0">
              <a:latin typeface="Consolas" pitchFamily="49" charset="0"/>
              <a:cs typeface="Consolas" pitchFamily="49" charset="0"/>
            </a:endParaRPr>
          </a:p>
          <a:p>
            <a:r>
              <a:rPr lang="en-US" sz="2000" dirty="0">
                <a:latin typeface="Consolas" pitchFamily="49" charset="0"/>
                <a:cs typeface="Consolas" pitchFamily="49" charset="0"/>
              </a:rPr>
              <a:t>        request </a:t>
            </a:r>
            <a:r>
              <a:rPr lang="en-US" sz="2000" i="1" dirty="0" smtClean="0">
                <a:latin typeface="Consolas" pitchFamily="49" charset="0"/>
                <a:cs typeface="Consolas" pitchFamily="49" charset="0"/>
              </a:rPr>
              <a:t>block,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intersect 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last </a:t>
            </a:r>
            <a:r>
              <a:rPr lang="en-US" sz="2000" i="1" dirty="0">
                <a:latin typeface="Consolas" pitchFamily="49" charset="0"/>
                <a:cs typeface="Consolas" pitchFamily="49" charset="0"/>
              </a:rPr>
              <a:t>voxel</a:t>
            </a: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    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break</a:t>
            </a:r>
          </a:p>
          <a:p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...</a:t>
            </a:r>
            <a:endParaRPr lang="en-US" sz="2000" b="1" i="1" dirty="0" smtClean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traversal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&amp; shadow rays are traced in </a:t>
            </a:r>
            <a:r>
              <a:rPr lang="en-US" b="1" dirty="0" smtClean="0"/>
              <a:t>packets</a:t>
            </a:r>
          </a:p>
          <a:p>
            <a:pPr lvl="1"/>
            <a:r>
              <a:rPr lang="en-US" dirty="0" smtClean="0"/>
              <a:t>4x4 pixels</a:t>
            </a:r>
          </a:p>
          <a:p>
            <a:pPr lvl="1"/>
            <a:r>
              <a:rPr lang="en-US" b="1" dirty="0" smtClean="0"/>
              <a:t>SIMD</a:t>
            </a:r>
            <a:r>
              <a:rPr lang="en-US" dirty="0" smtClean="0"/>
              <a:t>: SSE, AVX, IMCI, etc.</a:t>
            </a:r>
          </a:p>
          <a:p>
            <a:endParaRPr lang="en-US" dirty="0" smtClean="0"/>
          </a:p>
          <a:p>
            <a:r>
              <a:rPr lang="en-US" dirty="0" smtClean="0"/>
              <a:t>LOD benefits:</a:t>
            </a:r>
          </a:p>
          <a:p>
            <a:pPr lvl="1"/>
            <a:r>
              <a:rPr lang="en-US" dirty="0" smtClean="0"/>
              <a:t>Fewer traversal steps</a:t>
            </a:r>
          </a:p>
          <a:p>
            <a:pPr lvl="1"/>
            <a:r>
              <a:rPr lang="en-US" dirty="0" smtClean="0"/>
              <a:t>Higher coherence</a:t>
            </a:r>
          </a:p>
          <a:p>
            <a:pPr lvl="1"/>
            <a:r>
              <a:rPr lang="en-US" dirty="0" smtClean="0"/>
              <a:t>Smaller working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LRU cache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blocks</a:t>
            </a:r>
          </a:p>
          <a:p>
            <a:r>
              <a:rPr lang="en-US" dirty="0" smtClean="0">
                <a:sym typeface="Wingdings" pitchFamily="2" charset="2"/>
              </a:rPr>
              <a:t>Renderer threads  block request lists</a:t>
            </a:r>
          </a:p>
          <a:p>
            <a:r>
              <a:rPr lang="en-US" b="1" dirty="0" smtClean="0">
                <a:sym typeface="Wingdings" pitchFamily="2" charset="2"/>
              </a:rPr>
              <a:t>Fetcher</a:t>
            </a:r>
            <a:r>
              <a:rPr lang="en-US" dirty="0" smtClean="0">
                <a:sym typeface="Wingdings" pitchFamily="2" charset="2"/>
              </a:rPr>
              <a:t> threads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Load blocks requested in the </a:t>
            </a:r>
            <a:r>
              <a:rPr lang="en-US" i="1" dirty="0" smtClean="0">
                <a:sym typeface="Wingdings" pitchFamily="2" charset="2"/>
              </a:rPr>
              <a:t>previous</a:t>
            </a:r>
            <a:r>
              <a:rPr lang="en-US" dirty="0" smtClean="0">
                <a:sym typeface="Wingdings" pitchFamily="2" charset="2"/>
              </a:rPr>
              <a:t> frame</a:t>
            </a:r>
          </a:p>
          <a:p>
            <a:r>
              <a:rPr lang="en-US" b="1" dirty="0" smtClean="0">
                <a:sym typeface="Wingdings" pitchFamily="2" charset="2"/>
              </a:rPr>
              <a:t>Cache update</a:t>
            </a:r>
            <a:r>
              <a:rPr lang="en-US" dirty="0" smtClean="0">
                <a:sym typeface="Wingdings" pitchFamily="2" charset="2"/>
              </a:rPr>
              <a:t> after each frame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Enable new blocks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Gather and prioritize block requests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Evict old blocks</a:t>
            </a:r>
          </a:p>
          <a:p>
            <a:pPr marL="457200" lvl="1" indent="0">
              <a:buNone/>
            </a:pPr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loop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15" y="2766101"/>
            <a:ext cx="8146570" cy="3968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05715" y="5218573"/>
            <a:ext cx="677108" cy="38408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498715" y="1483262"/>
            <a:ext cx="1218960" cy="1094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Render 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0803" y="1483262"/>
            <a:ext cx="1218960" cy="10948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Fetch 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26325" y="1483262"/>
            <a:ext cx="1218960" cy="10948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Fetch 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84237" y="1483262"/>
            <a:ext cx="1218960" cy="1094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Render 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69759" y="1483262"/>
            <a:ext cx="1218960" cy="1094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Render 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655281" y="1483262"/>
            <a:ext cx="1218960" cy="1094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Render 1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98715" y="3350917"/>
            <a:ext cx="8146570" cy="1094838"/>
            <a:chOff x="476490" y="1419762"/>
            <a:chExt cx="8146570" cy="1094838"/>
          </a:xfrm>
        </p:grpSpPr>
        <p:sp>
          <p:nvSpPr>
            <p:cNvPr id="26" name="Rectangle 25"/>
            <p:cNvSpPr/>
            <p:nvPr/>
          </p:nvSpPr>
          <p:spPr>
            <a:xfrm>
              <a:off x="476490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Render 2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18578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Fetch 1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04100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Fetch 1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62012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Render 2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47534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Render 2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33056" y="1419762"/>
              <a:ext cx="1218960" cy="1094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Render 2</a:t>
              </a:r>
              <a:endParaRPr lang="en-US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498715" y="4633756"/>
            <a:ext cx="8146570" cy="39681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2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-34516" y="1483262"/>
            <a:ext cx="507831" cy="1679654"/>
            <a:chOff x="-34516" y="1483262"/>
            <a:chExt cx="507831" cy="1679654"/>
          </a:xfrm>
        </p:grpSpPr>
        <p:sp>
          <p:nvSpPr>
            <p:cNvPr id="34" name="TextBox 33"/>
            <p:cNvSpPr txBox="1"/>
            <p:nvPr/>
          </p:nvSpPr>
          <p:spPr>
            <a:xfrm>
              <a:off x="-34516" y="1483262"/>
              <a:ext cx="507831" cy="16796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100" b="1" dirty="0" smtClean="0"/>
                <a:t>Frame 1</a:t>
              </a:r>
              <a:endParaRPr lang="en-US" sz="2100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93700" y="1483262"/>
              <a:ext cx="0" cy="167965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661569" y="1483262"/>
            <a:ext cx="507831" cy="1679654"/>
            <a:chOff x="8661569" y="1483262"/>
            <a:chExt cx="507831" cy="1679654"/>
          </a:xfrm>
        </p:grpSpPr>
        <p:sp>
          <p:nvSpPr>
            <p:cNvPr id="36" name="TextBox 35"/>
            <p:cNvSpPr txBox="1"/>
            <p:nvPr/>
          </p:nvSpPr>
          <p:spPr>
            <a:xfrm>
              <a:off x="8661569" y="1483262"/>
              <a:ext cx="507831" cy="16796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100" b="1" dirty="0" smtClean="0"/>
                <a:t>Frame 1</a:t>
              </a:r>
              <a:endParaRPr lang="en-US" sz="2100" b="1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8756650" y="1483262"/>
              <a:ext cx="0" cy="167965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-34516" y="3350917"/>
            <a:ext cx="507831" cy="1679654"/>
            <a:chOff x="-34516" y="1483262"/>
            <a:chExt cx="507831" cy="1679654"/>
          </a:xfrm>
        </p:grpSpPr>
        <p:sp>
          <p:nvSpPr>
            <p:cNvPr id="44" name="TextBox 43"/>
            <p:cNvSpPr txBox="1"/>
            <p:nvPr/>
          </p:nvSpPr>
          <p:spPr>
            <a:xfrm>
              <a:off x="-34516" y="1483262"/>
              <a:ext cx="507831" cy="16796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100" b="1" dirty="0" smtClean="0"/>
                <a:t>Frame 2</a:t>
              </a:r>
              <a:endParaRPr lang="en-US" sz="2100" b="1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93700" y="1483262"/>
              <a:ext cx="0" cy="167965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661569" y="3350917"/>
            <a:ext cx="507831" cy="1679654"/>
            <a:chOff x="8661569" y="1483262"/>
            <a:chExt cx="507831" cy="1679654"/>
          </a:xfrm>
        </p:grpSpPr>
        <p:sp>
          <p:nvSpPr>
            <p:cNvPr id="54" name="TextBox 53"/>
            <p:cNvSpPr txBox="1"/>
            <p:nvPr/>
          </p:nvSpPr>
          <p:spPr>
            <a:xfrm>
              <a:off x="8661569" y="1483262"/>
              <a:ext cx="507831" cy="16796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2100" b="1" dirty="0" smtClean="0"/>
                <a:t>Frame 2</a:t>
              </a:r>
              <a:endParaRPr lang="en-US" sz="2100" b="1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8756650" y="1483262"/>
              <a:ext cx="0" cy="167965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5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5" grpId="0" animBg="1"/>
      <p:bldP spid="14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Hard and soft shadows</a:t>
            </a:r>
          </a:p>
          <a:p>
            <a:r>
              <a:rPr lang="en-US" sz="3000" dirty="0" smtClean="0"/>
              <a:t>Ambient occlusion</a:t>
            </a:r>
          </a:p>
          <a:p>
            <a:r>
              <a:rPr lang="en-US" sz="3000" dirty="0" smtClean="0"/>
              <a:t>Diffuse indirect illumination</a:t>
            </a:r>
          </a:p>
          <a:p>
            <a:pPr lvl="1"/>
            <a:r>
              <a:rPr lang="en-US" sz="2600" dirty="0" smtClean="0"/>
              <a:t>1 bounce,  2 samples per pixel</a:t>
            </a:r>
          </a:p>
          <a:p>
            <a:pPr lvl="1"/>
            <a:r>
              <a:rPr lang="en-US" sz="2600" dirty="0" smtClean="0"/>
              <a:t>Very noisy </a:t>
            </a:r>
            <a:r>
              <a:rPr lang="en-US" sz="2600" dirty="0" smtClean="0">
                <a:sym typeface="Wingdings" pitchFamily="2" charset="2"/>
              </a:rPr>
              <a:t> bilateral filter (GPU)</a:t>
            </a:r>
            <a:endParaRPr lang="en-US" sz="2600" dirty="0" smtClean="0"/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7582" y="4249749"/>
            <a:ext cx="8508837" cy="2160000"/>
            <a:chOff x="347840" y="4249749"/>
            <a:chExt cx="8508837" cy="2160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40" y="4249749"/>
              <a:ext cx="3836066" cy="216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611" y="4249749"/>
              <a:ext cx="3836066" cy="216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>
              <a:off x="4352393" y="5074568"/>
              <a:ext cx="499731" cy="51036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49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ro-RO" dirty="0" smtClean="0"/>
              <a:t>Massive model rendering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600575"/>
          </a:xfrm>
        </p:spPr>
        <p:txBody>
          <a:bodyPr/>
          <a:lstStyle/>
          <a:p>
            <a:pPr eaLnBrk="1" hangingPunct="1"/>
            <a:r>
              <a:rPr lang="ca-ES" b="1" dirty="0" smtClean="0"/>
              <a:t>Billions</a:t>
            </a:r>
            <a:r>
              <a:rPr lang="ca-ES" dirty="0" smtClean="0"/>
              <a:t> of primitives</a:t>
            </a:r>
          </a:p>
          <a:p>
            <a:pPr lvl="1" eaLnBrk="1" hangingPunct="1"/>
            <a:r>
              <a:rPr lang="ca-ES" dirty="0" smtClean="0"/>
              <a:t>CAD</a:t>
            </a:r>
          </a:p>
          <a:p>
            <a:pPr lvl="1" eaLnBrk="1" hangingPunct="1"/>
            <a:r>
              <a:rPr lang="ca-ES" dirty="0" smtClean="0"/>
              <a:t>Scientific visualization</a:t>
            </a:r>
          </a:p>
          <a:p>
            <a:pPr lvl="1" eaLnBrk="1" hangingPunct="1"/>
            <a:r>
              <a:rPr lang="ca-ES" dirty="0" smtClean="0"/>
              <a:t>3D scanning</a:t>
            </a:r>
          </a:p>
          <a:p>
            <a:pPr lvl="1" eaLnBrk="1" hangingPunct="1"/>
            <a:r>
              <a:rPr lang="ca-ES" dirty="0" smtClean="0"/>
              <a:t>Visual effects</a:t>
            </a:r>
          </a:p>
          <a:p>
            <a:pPr eaLnBrk="1" hangingPunct="1"/>
            <a:r>
              <a:rPr lang="ca-ES" dirty="0" smtClean="0"/>
              <a:t>Many challenges</a:t>
            </a:r>
          </a:p>
          <a:p>
            <a:pPr lvl="1" eaLnBrk="1" hangingPunct="1"/>
            <a:r>
              <a:rPr lang="ca-ES" dirty="0" smtClean="0"/>
              <a:t>Limited memory usage</a:t>
            </a:r>
          </a:p>
          <a:p>
            <a:pPr lvl="1" eaLnBrk="1" hangingPunct="1"/>
            <a:r>
              <a:rPr lang="ca-ES" dirty="0" smtClean="0"/>
              <a:t>Interactive performance</a:t>
            </a:r>
          </a:p>
          <a:p>
            <a:pPr lvl="1" eaLnBrk="1" hangingPunct="1"/>
            <a:r>
              <a:rPr lang="ca-ES" dirty="0" smtClean="0"/>
              <a:t>Quality / advanced shading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28819" y="1604502"/>
            <a:ext cx="4416560" cy="3381999"/>
            <a:chOff x="4594315" y="1268088"/>
            <a:chExt cx="4416560" cy="3381999"/>
          </a:xfrm>
        </p:grpSpPr>
        <p:pic>
          <p:nvPicPr>
            <p:cNvPr id="5" name="Content Placeholder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315" y="1268088"/>
              <a:ext cx="4416560" cy="290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00933" y="3695980"/>
              <a:ext cx="16033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Boeing 777</a:t>
              </a:r>
            </a:p>
            <a:p>
              <a:pPr algn="ctr"/>
              <a:r>
                <a:rPr lang="en-US" dirty="0" smtClean="0"/>
                <a:t>337M triangles</a:t>
              </a:r>
            </a:p>
            <a:p>
              <a:pPr algn="ctr"/>
              <a:r>
                <a:rPr lang="en-US" dirty="0" smtClean="0"/>
                <a:t>13 GB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2" y="1403497"/>
            <a:ext cx="3232299" cy="242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03497"/>
            <a:ext cx="3232298" cy="242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2" y="4146702"/>
            <a:ext cx="3232298" cy="242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46702"/>
            <a:ext cx="3232298" cy="2424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1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413800"/>
              </p:ext>
            </p:extLst>
          </p:nvPr>
        </p:nvGraphicFramePr>
        <p:xfrm>
          <a:off x="345564" y="1754372"/>
          <a:ext cx="8452884" cy="4189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8230" y="1116412"/>
            <a:ext cx="5107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Frames per second</a:t>
            </a:r>
          </a:p>
          <a:p>
            <a:pPr algn="ctr"/>
            <a:r>
              <a:rPr lang="en-US" i="1" dirty="0" smtClean="0"/>
              <a:t>Core i7-2600, 8 GB RAM, 1024x768, 3 pixels of error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7450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Boeing 777 (31 GB)</a:t>
            </a:r>
            <a:endParaRPr lang="en-US" i="1" dirty="0"/>
          </a:p>
        </p:txBody>
      </p:sp>
      <p:pic>
        <p:nvPicPr>
          <p:cNvPr id="4" name="video-avx-ss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1833430" y="1265272"/>
            <a:ext cx="565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Core </a:t>
            </a:r>
            <a:r>
              <a:rPr lang="en-US" i="1" dirty="0" smtClean="0"/>
              <a:t>i7-3770, </a:t>
            </a:r>
            <a:r>
              <a:rPr lang="en-US" i="1" dirty="0"/>
              <a:t>8 GB RAM, </a:t>
            </a:r>
            <a:r>
              <a:rPr lang="en-US" i="1" dirty="0" smtClean="0"/>
              <a:t>SSD, 1280x720, 1.5 pixels of error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7297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02" y="2051834"/>
            <a:ext cx="3877668" cy="290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206708"/>
              </p:ext>
            </p:extLst>
          </p:nvPr>
        </p:nvGraphicFramePr>
        <p:xfrm>
          <a:off x="329615" y="1701210"/>
          <a:ext cx="8484781" cy="427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74242" y="1116412"/>
            <a:ext cx="23955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Render time (</a:t>
            </a:r>
            <a:r>
              <a:rPr lang="en-US" sz="2400" b="1" dirty="0" err="1" smtClean="0"/>
              <a:t>ms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i="1" dirty="0" err="1" smtClean="0"/>
              <a:t>Mandelbulb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39498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pixels of error (</a:t>
            </a:r>
            <a:r>
              <a:rPr lang="en-US" dirty="0" err="1" smtClean="0"/>
              <a:t>PoE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6" y="1396554"/>
            <a:ext cx="3382019" cy="2113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35510" y="3515464"/>
            <a:ext cx="179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PoE</a:t>
            </a:r>
            <a:r>
              <a:rPr lang="en-US" dirty="0" smtClean="0"/>
              <a:t> (reference)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9751" y="3515464"/>
            <a:ext cx="70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PoE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81621" y="6314596"/>
            <a:ext cx="70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PoE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1241" y="6295770"/>
            <a:ext cx="81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</a:t>
            </a:r>
            <a:r>
              <a:rPr lang="en-US" dirty="0" err="1" smtClean="0"/>
              <a:t>PoE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5" y="1396554"/>
            <a:ext cx="3382019" cy="2113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5" y="4200834"/>
            <a:ext cx="3382019" cy="2113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4" y="4200834"/>
            <a:ext cx="3382019" cy="2113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0 </a:t>
            </a:r>
            <a:r>
              <a:rPr lang="en-US" dirty="0" err="1" smtClean="0"/>
              <a:t>PoE</a:t>
            </a:r>
            <a:r>
              <a:rPr lang="en-US" dirty="0" smtClean="0"/>
              <a:t> (reference)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1" y="1502879"/>
            <a:ext cx="7804658" cy="4877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9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1 </a:t>
            </a:r>
            <a:r>
              <a:rPr lang="en-US" dirty="0" err="1" smtClean="0"/>
              <a:t>PoE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1" y="1502879"/>
            <a:ext cx="7804658" cy="4877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0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3 </a:t>
            </a:r>
            <a:r>
              <a:rPr lang="en-US" dirty="0" err="1" smtClean="0"/>
              <a:t>PoE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2" y="1502879"/>
            <a:ext cx="7804656" cy="4877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1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16 </a:t>
            </a:r>
            <a:r>
              <a:rPr lang="en-US" dirty="0" err="1" smtClean="0"/>
              <a:t>PoE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2" y="1502879"/>
            <a:ext cx="7804656" cy="4877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6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quality: 0.25 </a:t>
            </a:r>
            <a:r>
              <a:rPr lang="en-US" dirty="0" err="1" smtClean="0"/>
              <a:t>PoE</a:t>
            </a:r>
            <a:r>
              <a:rPr lang="en-US" dirty="0" smtClean="0"/>
              <a:t>, 4x anti-aliasing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3" y="1502879"/>
            <a:ext cx="7804654" cy="4877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ro-RO" dirty="0" smtClean="0"/>
              <a:t>Previous work</a:t>
            </a:r>
            <a:endParaRPr lang="es-E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1346495" y="3718646"/>
            <a:ext cx="1877282" cy="2254074"/>
            <a:chOff x="1346495" y="3718646"/>
            <a:chExt cx="1877282" cy="2254074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95" y="3718646"/>
              <a:ext cx="1877282" cy="1660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41187" y="5387945"/>
              <a:ext cx="1687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o-RO" sz="1600" i="1" dirty="0" smtClean="0"/>
                <a:t>R-LOD</a:t>
              </a:r>
              <a:r>
                <a:rPr lang="en-US" sz="1600" i="1" dirty="0" smtClean="0"/>
                <a:t>s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 smtClean="0"/>
                <a:t>[Yoon et al. 2006]</a:t>
              </a:r>
              <a:r>
                <a:rPr lang="ro-RO" sz="1600" dirty="0" smtClean="0"/>
                <a:t> 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75532" y="3016030"/>
            <a:ext cx="2543132" cy="2265939"/>
            <a:chOff x="6175532" y="3016030"/>
            <a:chExt cx="2543132" cy="22659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021" y="3016030"/>
              <a:ext cx="2404155" cy="16716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75532" y="4697194"/>
              <a:ext cx="2543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/>
                <a:t>Far Voxels</a:t>
              </a:r>
            </a:p>
            <a:p>
              <a:pPr algn="ctr"/>
              <a:r>
                <a:rPr lang="en-US" sz="1600" dirty="0" smtClean="0"/>
                <a:t>[</a:t>
              </a:r>
              <a:r>
                <a:rPr lang="en-US" sz="1600" dirty="0" err="1" smtClean="0"/>
                <a:t>Gobbetti</a:t>
              </a:r>
              <a:r>
                <a:rPr lang="en-US" sz="1600" dirty="0" smtClean="0"/>
                <a:t> and </a:t>
              </a:r>
              <a:r>
                <a:rPr lang="en-US" sz="1600" dirty="0" err="1" smtClean="0"/>
                <a:t>Marton</a:t>
              </a:r>
              <a:r>
                <a:rPr lang="en-US" sz="1600" dirty="0" smtClean="0"/>
                <a:t> 2005]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481" y="1375802"/>
            <a:ext cx="2379730" cy="2017440"/>
            <a:chOff x="526481" y="1375802"/>
            <a:chExt cx="2379730" cy="20174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81" y="1375802"/>
              <a:ext cx="2379730" cy="1666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86727" y="3054688"/>
              <a:ext cx="1659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[Wald et al. 2004]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98767" y="1947434"/>
            <a:ext cx="1877282" cy="2479666"/>
            <a:chOff x="3807393" y="1947434"/>
            <a:chExt cx="1877282" cy="24796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393" y="1947434"/>
              <a:ext cx="1877282" cy="18772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812384" y="3842325"/>
              <a:ext cx="18673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err="1" smtClean="0"/>
                <a:t>GigaVoxels</a:t>
              </a:r>
              <a:r>
                <a:rPr lang="en-US" sz="1600" i="1" dirty="0" smtClean="0"/>
                <a:t/>
              </a:r>
              <a:br>
                <a:rPr lang="en-US" sz="1600" i="1" dirty="0" smtClean="0"/>
              </a:br>
              <a:r>
                <a:rPr lang="en-US" sz="1600" dirty="0" smtClean="0"/>
                <a:t>[</a:t>
              </a:r>
              <a:r>
                <a:rPr lang="en-US" sz="1600" dirty="0" err="1" smtClean="0"/>
                <a:t>Crassin</a:t>
              </a:r>
              <a:r>
                <a:rPr lang="en-US" sz="1600" dirty="0" smtClean="0"/>
                <a:t> et al. 2009]</a:t>
              </a:r>
              <a:r>
                <a:rPr lang="ro-RO" sz="1600" dirty="0" smtClean="0"/>
                <a:t> </a:t>
              </a:r>
              <a:endParaRPr 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94456" y="1716499"/>
            <a:ext cx="27242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smtClean="0"/>
              <a:t>… and many more!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28114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speed</a:t>
            </a:r>
            <a:endParaRPr lang="en-US" dirty="0"/>
          </a:p>
        </p:txBody>
      </p:sp>
      <p:pic>
        <p:nvPicPr>
          <p:cNvPr id="5" name="boeingloa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1878314" y="1265272"/>
            <a:ext cx="538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Core </a:t>
            </a:r>
            <a:r>
              <a:rPr lang="en-US" i="1" dirty="0" smtClean="0"/>
              <a:t>i7-3770, </a:t>
            </a:r>
            <a:r>
              <a:rPr lang="en-US" i="1" dirty="0"/>
              <a:t>8 GB RAM, </a:t>
            </a:r>
            <a:r>
              <a:rPr lang="en-US" i="1" dirty="0" smtClean="0"/>
              <a:t>SSD, 1280x720, 1 pixel of error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7851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Advantages</a:t>
            </a:r>
          </a:p>
          <a:p>
            <a:pPr lvl="1"/>
            <a:r>
              <a:rPr lang="en-US" sz="2600" dirty="0" smtClean="0"/>
              <a:t>Support for complex, CAD-like scenes</a:t>
            </a:r>
          </a:p>
          <a:p>
            <a:pPr lvl="1"/>
            <a:r>
              <a:rPr lang="en-US" sz="2600" dirty="0" smtClean="0"/>
              <a:t>Smooth exploration, zero startup time</a:t>
            </a:r>
          </a:p>
          <a:p>
            <a:pPr lvl="1"/>
            <a:r>
              <a:rPr lang="en-US" sz="2600" dirty="0" smtClean="0"/>
              <a:t>Shadows, global illumination</a:t>
            </a:r>
          </a:p>
          <a:p>
            <a:pPr lvl="1"/>
            <a:r>
              <a:rPr lang="en-US" sz="2600" dirty="0" smtClean="0"/>
              <a:t>Compressed data structure</a:t>
            </a:r>
          </a:p>
          <a:p>
            <a:endParaRPr lang="en-US" dirty="0" smtClean="0"/>
          </a:p>
          <a:p>
            <a:r>
              <a:rPr lang="en-US" sz="3000" dirty="0" smtClean="0"/>
              <a:t>Limitations</a:t>
            </a:r>
          </a:p>
          <a:p>
            <a:pPr lvl="1"/>
            <a:r>
              <a:rPr lang="en-US" sz="2600" smtClean="0"/>
              <a:t>LOD artifacts</a:t>
            </a:r>
            <a:endParaRPr lang="en-US" sz="2600" dirty="0" smtClean="0"/>
          </a:p>
          <a:p>
            <a:pPr lvl="1"/>
            <a:r>
              <a:rPr lang="en-US" sz="2600" dirty="0" smtClean="0"/>
              <a:t>Reflection, refraction not supported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307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10" y="1362653"/>
            <a:ext cx="1579872" cy="1327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43" y="1256686"/>
            <a:ext cx="1474667" cy="1539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Adapt to accelerator cards</a:t>
            </a:r>
          </a:p>
          <a:p>
            <a:pPr lvl="1"/>
            <a:r>
              <a:rPr lang="en-US" b="1" dirty="0" smtClean="0"/>
              <a:t>GPU</a:t>
            </a:r>
            <a:endParaRPr lang="en-US" dirty="0"/>
          </a:p>
          <a:p>
            <a:pPr lvl="1"/>
            <a:r>
              <a:rPr lang="en-US" b="1" dirty="0" smtClean="0"/>
              <a:t>MIC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i="1" dirty="0"/>
              <a:t>Xeon Phi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Much better performance</a:t>
            </a:r>
          </a:p>
          <a:p>
            <a:pPr lvl="1"/>
            <a:r>
              <a:rPr lang="en-US" dirty="0" smtClean="0"/>
              <a:t>Limited memory: up to 8 GB!</a:t>
            </a:r>
          </a:p>
          <a:p>
            <a:pPr lvl="1"/>
            <a:endParaRPr lang="en-US" dirty="0"/>
          </a:p>
          <a:p>
            <a:r>
              <a:rPr lang="en-US" dirty="0" smtClean="0"/>
              <a:t>Optimize for incoherent rays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BVH?</a:t>
            </a:r>
          </a:p>
          <a:p>
            <a:r>
              <a:rPr lang="en-US" dirty="0" smtClean="0">
                <a:sym typeface="Wingdings" pitchFamily="2" charset="2"/>
              </a:rPr>
              <a:t>Higher quality LOD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transparent voxels?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09" y="2812964"/>
            <a:ext cx="1671392" cy="10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66825"/>
            <a:ext cx="6134099" cy="4600575"/>
          </a:xfrm>
        </p:spPr>
      </p:pic>
    </p:spTree>
    <p:extLst>
      <p:ext uri="{BB962C8B-B14F-4D97-AF65-F5344CB8AC3E}">
        <p14:creationId xmlns:p14="http://schemas.microsoft.com/office/powerpoint/2010/main" val="8991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Feature</a:t>
            </a:r>
            <a:r>
              <a:rPr lang="en-US" dirty="0" smtClean="0"/>
              <a:t>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106155"/>
              </p:ext>
            </p:extLst>
          </p:nvPr>
        </p:nvGraphicFramePr>
        <p:xfrm>
          <a:off x="455762" y="1447987"/>
          <a:ext cx="8229601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707366"/>
                <a:gridCol w="957532"/>
                <a:gridCol w="1224951"/>
                <a:gridCol w="948906"/>
                <a:gridCol w="646981"/>
                <a:gridCol w="828136"/>
                <a:gridCol w="11631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</a:t>
                      </a:r>
                    </a:p>
                    <a:p>
                      <a:r>
                        <a:rPr lang="en-US" dirty="0" smtClean="0"/>
                        <a:t>LOD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Direction-</a:t>
                      </a:r>
                      <a:r>
                        <a:rPr lang="en-US" i="0" baseline="0" dirty="0" smtClean="0"/>
                        <a:t> dependent LOD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Shadow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Async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I/O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Compress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Wald et</a:t>
                      </a:r>
                      <a:r>
                        <a:rPr lang="en-US" sz="1800" b="1" baseline="0" dirty="0" smtClean="0"/>
                        <a:t> al.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2004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Far Voxels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2005</a:t>
                      </a:r>
                      <a:endParaRPr lang="en-US" i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R-LODs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2006</a:t>
                      </a:r>
                      <a:endParaRPr lang="en-US" i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1" dirty="0" err="1" smtClean="0"/>
                        <a:t>GigaVoxels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2009</a:t>
                      </a:r>
                      <a:endParaRPr lang="en-US" i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</a:t>
                      </a:r>
                      <a:endParaRPr lang="en-US" sz="320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17040"/>
              </p:ext>
            </p:extLst>
          </p:nvPr>
        </p:nvGraphicFramePr>
        <p:xfrm>
          <a:off x="457200" y="4886706"/>
          <a:ext cx="8229601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2600"/>
                <a:gridCol w="707366"/>
                <a:gridCol w="957532"/>
                <a:gridCol w="1224951"/>
                <a:gridCol w="948906"/>
                <a:gridCol w="646981"/>
                <a:gridCol w="828136"/>
                <a:gridCol w="11631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rgbClr val="C00000"/>
                          </a:solidFill>
                        </a:rPr>
                        <a:t>Ou</a:t>
                      </a:r>
                      <a:r>
                        <a:rPr lang="en-US" b="1" i="1" baseline="0" dirty="0" smtClean="0">
                          <a:solidFill>
                            <a:srgbClr val="C00000"/>
                          </a:solidFill>
                        </a:rPr>
                        <a:t>r </a:t>
                      </a:r>
                      <a:r>
                        <a:rPr lang="en-US" b="0" i="1" baseline="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b="0" i="1" baseline="0" dirty="0" err="1" smtClean="0">
                          <a:solidFill>
                            <a:srgbClr val="C00000"/>
                          </a:solidFill>
                        </a:rPr>
                        <a:t>VoxLOD</a:t>
                      </a:r>
                      <a:r>
                        <a:rPr lang="en-US" b="0" i="1" baseline="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32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7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33" y="1195702"/>
            <a:ext cx="2333893" cy="458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Ray tracing</a:t>
            </a:r>
            <a:r>
              <a:rPr lang="en-US" dirty="0"/>
              <a:t> </a:t>
            </a:r>
            <a:r>
              <a:rPr lang="en-US" dirty="0" smtClean="0"/>
              <a:t>(CPU)</a:t>
            </a:r>
            <a:endParaRPr lang="en-US" b="1" dirty="0" smtClean="0"/>
          </a:p>
          <a:p>
            <a:r>
              <a:rPr lang="en-US" dirty="0" smtClean="0"/>
              <a:t>Out-of-core </a:t>
            </a:r>
            <a:r>
              <a:rPr lang="en-US" b="1" dirty="0" err="1" smtClean="0"/>
              <a:t>kd</a:t>
            </a:r>
            <a:r>
              <a:rPr lang="en-US" b="1" dirty="0" smtClean="0"/>
              <a:t>-tree</a:t>
            </a:r>
          </a:p>
          <a:p>
            <a:pPr lvl="1"/>
            <a:r>
              <a:rPr lang="en-US" dirty="0" smtClean="0"/>
              <a:t>Original geometry: </a:t>
            </a:r>
            <a:r>
              <a:rPr lang="en-US" b="1" dirty="0" smtClean="0"/>
              <a:t>triangles</a:t>
            </a:r>
          </a:p>
          <a:p>
            <a:pPr lvl="1"/>
            <a:r>
              <a:rPr lang="en-US" dirty="0" smtClean="0"/>
              <a:t>LOD: </a:t>
            </a:r>
            <a:r>
              <a:rPr lang="en-US" b="1" dirty="0" smtClean="0"/>
              <a:t>voxels</a:t>
            </a:r>
          </a:p>
          <a:p>
            <a:pPr lvl="1"/>
            <a:endParaRPr lang="en-US" b="1" dirty="0" smtClean="0"/>
          </a:p>
          <a:p>
            <a:r>
              <a:rPr lang="en-US" dirty="0" smtClean="0"/>
              <a:t>Custom </a:t>
            </a:r>
            <a:r>
              <a:rPr lang="en-US" b="1" dirty="0" smtClean="0"/>
              <a:t>memory manager</a:t>
            </a:r>
          </a:p>
          <a:p>
            <a:pPr lvl="1"/>
            <a:r>
              <a:rPr lang="en-US" dirty="0" smtClean="0"/>
              <a:t>Software address translation</a:t>
            </a:r>
          </a:p>
          <a:p>
            <a:pPr lvl="1"/>
            <a:r>
              <a:rPr lang="en-US" dirty="0" smtClean="0"/>
              <a:t>Asynchronous I/O, compression</a:t>
            </a:r>
          </a:p>
        </p:txBody>
      </p:sp>
    </p:spTree>
    <p:extLst>
      <p:ext uri="{BB962C8B-B14F-4D97-AF65-F5344CB8AC3E}">
        <p14:creationId xmlns:p14="http://schemas.microsoft.com/office/powerpoint/2010/main" val="23729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63"/>
          <p:cNvSpPr/>
          <p:nvPr/>
        </p:nvSpPr>
        <p:spPr>
          <a:xfrm>
            <a:off x="2039256" y="1345317"/>
            <a:ext cx="762866" cy="711525"/>
          </a:xfrm>
          <a:custGeom>
            <a:avLst/>
            <a:gdLst>
              <a:gd name="connsiteX0" fmla="*/ 276303 w 513896"/>
              <a:gd name="connsiteY0" fmla="*/ 15556 h 490907"/>
              <a:gd name="connsiteX1" fmla="*/ 513810 w 513896"/>
              <a:gd name="connsiteY1" fmla="*/ 318377 h 490907"/>
              <a:gd name="connsiteX2" fmla="*/ 300054 w 513896"/>
              <a:gd name="connsiteY2" fmla="*/ 490569 h 490907"/>
              <a:gd name="connsiteX3" fmla="*/ 3171 w 513896"/>
              <a:gd name="connsiteY3" fmla="*/ 354003 h 490907"/>
              <a:gd name="connsiteX4" fmla="*/ 151612 w 513896"/>
              <a:gd name="connsiteY4" fmla="*/ 74933 h 490907"/>
              <a:gd name="connsiteX5" fmla="*/ 276303 w 513896"/>
              <a:gd name="connsiteY5" fmla="*/ 15556 h 490907"/>
              <a:gd name="connsiteX0" fmla="*/ 152677 w 514961"/>
              <a:gd name="connsiteY0" fmla="*/ 144 h 416118"/>
              <a:gd name="connsiteX1" fmla="*/ 514875 w 514961"/>
              <a:gd name="connsiteY1" fmla="*/ 243588 h 416118"/>
              <a:gd name="connsiteX2" fmla="*/ 301119 w 514961"/>
              <a:gd name="connsiteY2" fmla="*/ 415780 h 416118"/>
              <a:gd name="connsiteX3" fmla="*/ 4236 w 514961"/>
              <a:gd name="connsiteY3" fmla="*/ 279214 h 416118"/>
              <a:gd name="connsiteX4" fmla="*/ 152677 w 514961"/>
              <a:gd name="connsiteY4" fmla="*/ 144 h 416118"/>
              <a:gd name="connsiteX0" fmla="*/ 257472 w 513047"/>
              <a:gd name="connsiteY0" fmla="*/ 123 h 451723"/>
              <a:gd name="connsiteX1" fmla="*/ 512792 w 513047"/>
              <a:gd name="connsiteY1" fmla="*/ 279193 h 451723"/>
              <a:gd name="connsiteX2" fmla="*/ 299036 w 513047"/>
              <a:gd name="connsiteY2" fmla="*/ 451385 h 451723"/>
              <a:gd name="connsiteX3" fmla="*/ 2153 w 513047"/>
              <a:gd name="connsiteY3" fmla="*/ 314819 h 451723"/>
              <a:gd name="connsiteX4" fmla="*/ 257472 w 513047"/>
              <a:gd name="connsiteY4" fmla="*/ 123 h 451723"/>
              <a:gd name="connsiteX0" fmla="*/ 269252 w 524830"/>
              <a:gd name="connsiteY0" fmla="*/ 1533 h 454468"/>
              <a:gd name="connsiteX1" fmla="*/ 524572 w 524830"/>
              <a:gd name="connsiteY1" fmla="*/ 280603 h 454468"/>
              <a:gd name="connsiteX2" fmla="*/ 310816 w 524830"/>
              <a:gd name="connsiteY2" fmla="*/ 452795 h 454468"/>
              <a:gd name="connsiteX3" fmla="*/ 2057 w 524830"/>
              <a:gd name="connsiteY3" fmla="*/ 179663 h 454468"/>
              <a:gd name="connsiteX4" fmla="*/ 269252 w 524830"/>
              <a:gd name="connsiteY4" fmla="*/ 1533 h 454468"/>
              <a:gd name="connsiteX0" fmla="*/ 286915 w 524509"/>
              <a:gd name="connsiteY0" fmla="*/ 1075 h 513522"/>
              <a:gd name="connsiteX1" fmla="*/ 524422 w 524509"/>
              <a:gd name="connsiteY1" fmla="*/ 339522 h 513522"/>
              <a:gd name="connsiteX2" fmla="*/ 310666 w 524509"/>
              <a:gd name="connsiteY2" fmla="*/ 511714 h 513522"/>
              <a:gd name="connsiteX3" fmla="*/ 1907 w 524509"/>
              <a:gd name="connsiteY3" fmla="*/ 238582 h 513522"/>
              <a:gd name="connsiteX4" fmla="*/ 286915 w 524509"/>
              <a:gd name="connsiteY4" fmla="*/ 1075 h 513522"/>
              <a:gd name="connsiteX0" fmla="*/ 287089 w 649336"/>
              <a:gd name="connsiteY0" fmla="*/ 200 h 511065"/>
              <a:gd name="connsiteX1" fmla="*/ 649287 w 649336"/>
              <a:gd name="connsiteY1" fmla="*/ 279270 h 511065"/>
              <a:gd name="connsiteX2" fmla="*/ 310840 w 649336"/>
              <a:gd name="connsiteY2" fmla="*/ 510839 h 511065"/>
              <a:gd name="connsiteX3" fmla="*/ 2081 w 649336"/>
              <a:gd name="connsiteY3" fmla="*/ 237707 h 511065"/>
              <a:gd name="connsiteX4" fmla="*/ 287089 w 649336"/>
              <a:gd name="connsiteY4" fmla="*/ 200 h 511065"/>
              <a:gd name="connsiteX0" fmla="*/ 287089 w 649331"/>
              <a:gd name="connsiteY0" fmla="*/ 200 h 556718"/>
              <a:gd name="connsiteX1" fmla="*/ 649287 w 649331"/>
              <a:gd name="connsiteY1" fmla="*/ 279270 h 556718"/>
              <a:gd name="connsiteX2" fmla="*/ 310840 w 649331"/>
              <a:gd name="connsiteY2" fmla="*/ 510839 h 556718"/>
              <a:gd name="connsiteX3" fmla="*/ 174438 w 649331"/>
              <a:gd name="connsiteY3" fmla="*/ 532416 h 556718"/>
              <a:gd name="connsiteX4" fmla="*/ 2081 w 649331"/>
              <a:gd name="connsiteY4" fmla="*/ 237707 h 556718"/>
              <a:gd name="connsiteX5" fmla="*/ 287089 w 649331"/>
              <a:gd name="connsiteY5" fmla="*/ 200 h 556718"/>
              <a:gd name="connsiteX0" fmla="*/ 285072 w 647319"/>
              <a:gd name="connsiteY0" fmla="*/ 218 h 511083"/>
              <a:gd name="connsiteX1" fmla="*/ 647270 w 647319"/>
              <a:gd name="connsiteY1" fmla="*/ 279288 h 511083"/>
              <a:gd name="connsiteX2" fmla="*/ 308823 w 647319"/>
              <a:gd name="connsiteY2" fmla="*/ 510857 h 511083"/>
              <a:gd name="connsiteX3" fmla="*/ 64 w 647319"/>
              <a:gd name="connsiteY3" fmla="*/ 237725 h 511083"/>
              <a:gd name="connsiteX4" fmla="*/ 285072 w 647319"/>
              <a:gd name="connsiteY4" fmla="*/ 218 h 511083"/>
              <a:gd name="connsiteX0" fmla="*/ 285072 w 647445"/>
              <a:gd name="connsiteY0" fmla="*/ 218 h 517014"/>
              <a:gd name="connsiteX1" fmla="*/ 647270 w 647445"/>
              <a:gd name="connsiteY1" fmla="*/ 279288 h 517014"/>
              <a:gd name="connsiteX2" fmla="*/ 237571 w 647445"/>
              <a:gd name="connsiteY2" fmla="*/ 516795 h 517014"/>
              <a:gd name="connsiteX3" fmla="*/ 64 w 647445"/>
              <a:gd name="connsiteY3" fmla="*/ 237725 h 517014"/>
              <a:gd name="connsiteX4" fmla="*/ 285072 w 647445"/>
              <a:gd name="connsiteY4" fmla="*/ 218 h 517014"/>
              <a:gd name="connsiteX0" fmla="*/ 285067 w 552511"/>
              <a:gd name="connsiteY0" fmla="*/ 709 h 518181"/>
              <a:gd name="connsiteX1" fmla="*/ 552263 w 552511"/>
              <a:gd name="connsiteY1" fmla="*/ 315405 h 518181"/>
              <a:gd name="connsiteX2" fmla="*/ 237566 w 552511"/>
              <a:gd name="connsiteY2" fmla="*/ 517286 h 518181"/>
              <a:gd name="connsiteX3" fmla="*/ 59 w 552511"/>
              <a:gd name="connsiteY3" fmla="*/ 238216 h 518181"/>
              <a:gd name="connsiteX4" fmla="*/ 285067 w 552511"/>
              <a:gd name="connsiteY4" fmla="*/ 709 h 518181"/>
              <a:gd name="connsiteX0" fmla="*/ 285067 w 546580"/>
              <a:gd name="connsiteY0" fmla="*/ 0 h 516577"/>
              <a:gd name="connsiteX1" fmla="*/ 546325 w 546580"/>
              <a:gd name="connsiteY1" fmla="*/ 237506 h 516577"/>
              <a:gd name="connsiteX2" fmla="*/ 237566 w 546580"/>
              <a:gd name="connsiteY2" fmla="*/ 516577 h 516577"/>
              <a:gd name="connsiteX3" fmla="*/ 59 w 546580"/>
              <a:gd name="connsiteY3" fmla="*/ 237507 h 516577"/>
              <a:gd name="connsiteX4" fmla="*/ 285067 w 546580"/>
              <a:gd name="connsiteY4" fmla="*/ 0 h 516577"/>
              <a:gd name="connsiteX0" fmla="*/ 285067 w 576238"/>
              <a:gd name="connsiteY0" fmla="*/ 814 h 518461"/>
              <a:gd name="connsiteX1" fmla="*/ 576013 w 576238"/>
              <a:gd name="connsiteY1" fmla="*/ 321447 h 518461"/>
              <a:gd name="connsiteX2" fmla="*/ 237566 w 576238"/>
              <a:gd name="connsiteY2" fmla="*/ 517391 h 518461"/>
              <a:gd name="connsiteX3" fmla="*/ 59 w 576238"/>
              <a:gd name="connsiteY3" fmla="*/ 238321 h 518461"/>
              <a:gd name="connsiteX4" fmla="*/ 285067 w 576238"/>
              <a:gd name="connsiteY4" fmla="*/ 814 h 518461"/>
              <a:gd name="connsiteX0" fmla="*/ 285067 w 558442"/>
              <a:gd name="connsiteY0" fmla="*/ 114 h 516797"/>
              <a:gd name="connsiteX1" fmla="*/ 558200 w 558442"/>
              <a:gd name="connsiteY1" fmla="*/ 267308 h 516797"/>
              <a:gd name="connsiteX2" fmla="*/ 237566 w 558442"/>
              <a:gd name="connsiteY2" fmla="*/ 516691 h 516797"/>
              <a:gd name="connsiteX3" fmla="*/ 59 w 558442"/>
              <a:gd name="connsiteY3" fmla="*/ 237621 h 516797"/>
              <a:gd name="connsiteX4" fmla="*/ 285067 w 558442"/>
              <a:gd name="connsiteY4" fmla="*/ 114 h 516797"/>
              <a:gd name="connsiteX0" fmla="*/ 285067 w 563829"/>
              <a:gd name="connsiteY0" fmla="*/ 114 h 532444"/>
              <a:gd name="connsiteX1" fmla="*/ 558200 w 563829"/>
              <a:gd name="connsiteY1" fmla="*/ 267308 h 532444"/>
              <a:gd name="connsiteX2" fmla="*/ 451486 w 563829"/>
              <a:gd name="connsiteY2" fmla="*/ 472953 h 532444"/>
              <a:gd name="connsiteX3" fmla="*/ 237566 w 563829"/>
              <a:gd name="connsiteY3" fmla="*/ 516691 h 532444"/>
              <a:gd name="connsiteX4" fmla="*/ 59 w 563829"/>
              <a:gd name="connsiteY4" fmla="*/ 237621 h 532444"/>
              <a:gd name="connsiteX5" fmla="*/ 285067 w 563829"/>
              <a:gd name="connsiteY5" fmla="*/ 114 h 532444"/>
              <a:gd name="connsiteX0" fmla="*/ 285067 w 563829"/>
              <a:gd name="connsiteY0" fmla="*/ 114 h 504339"/>
              <a:gd name="connsiteX1" fmla="*/ 558200 w 563829"/>
              <a:gd name="connsiteY1" fmla="*/ 267308 h 504339"/>
              <a:gd name="connsiteX2" fmla="*/ 451486 w 563829"/>
              <a:gd name="connsiteY2" fmla="*/ 472953 h 504339"/>
              <a:gd name="connsiteX3" fmla="*/ 124750 w 563829"/>
              <a:gd name="connsiteY3" fmla="*/ 475127 h 504339"/>
              <a:gd name="connsiteX4" fmla="*/ 59 w 563829"/>
              <a:gd name="connsiteY4" fmla="*/ 237621 h 504339"/>
              <a:gd name="connsiteX5" fmla="*/ 285067 w 563829"/>
              <a:gd name="connsiteY5" fmla="*/ 114 h 504339"/>
              <a:gd name="connsiteX0" fmla="*/ 326621 w 561782"/>
              <a:gd name="connsiteY0" fmla="*/ 124 h 492473"/>
              <a:gd name="connsiteX1" fmla="*/ 558190 w 561782"/>
              <a:gd name="connsiteY1" fmla="*/ 255442 h 492473"/>
              <a:gd name="connsiteX2" fmla="*/ 451476 w 561782"/>
              <a:gd name="connsiteY2" fmla="*/ 461087 h 492473"/>
              <a:gd name="connsiteX3" fmla="*/ 124740 w 561782"/>
              <a:gd name="connsiteY3" fmla="*/ 463261 h 492473"/>
              <a:gd name="connsiteX4" fmla="*/ 49 w 561782"/>
              <a:gd name="connsiteY4" fmla="*/ 225755 h 492473"/>
              <a:gd name="connsiteX5" fmla="*/ 326621 w 561782"/>
              <a:gd name="connsiteY5" fmla="*/ 124 h 492473"/>
              <a:gd name="connsiteX0" fmla="*/ 326621 w 561782"/>
              <a:gd name="connsiteY0" fmla="*/ 124 h 507045"/>
              <a:gd name="connsiteX1" fmla="*/ 558190 w 561782"/>
              <a:gd name="connsiteY1" fmla="*/ 255442 h 507045"/>
              <a:gd name="connsiteX2" fmla="*/ 451476 w 561782"/>
              <a:gd name="connsiteY2" fmla="*/ 461087 h 507045"/>
              <a:gd name="connsiteX3" fmla="*/ 100989 w 561782"/>
              <a:gd name="connsiteY3" fmla="*/ 487012 h 507045"/>
              <a:gd name="connsiteX4" fmla="*/ 49 w 561782"/>
              <a:gd name="connsiteY4" fmla="*/ 225755 h 507045"/>
              <a:gd name="connsiteX5" fmla="*/ 326621 w 561782"/>
              <a:gd name="connsiteY5" fmla="*/ 124 h 507045"/>
              <a:gd name="connsiteX0" fmla="*/ 326621 w 566205"/>
              <a:gd name="connsiteY0" fmla="*/ 124 h 511880"/>
              <a:gd name="connsiteX1" fmla="*/ 558190 w 566205"/>
              <a:gd name="connsiteY1" fmla="*/ 255442 h 511880"/>
              <a:gd name="connsiteX2" fmla="*/ 487102 w 566205"/>
              <a:gd name="connsiteY2" fmla="*/ 472962 h 511880"/>
              <a:gd name="connsiteX3" fmla="*/ 100989 w 566205"/>
              <a:gd name="connsiteY3" fmla="*/ 487012 h 511880"/>
              <a:gd name="connsiteX4" fmla="*/ 49 w 566205"/>
              <a:gd name="connsiteY4" fmla="*/ 225755 h 511880"/>
              <a:gd name="connsiteX5" fmla="*/ 326621 w 566205"/>
              <a:gd name="connsiteY5" fmla="*/ 124 h 511880"/>
              <a:gd name="connsiteX0" fmla="*/ 296938 w 568167"/>
              <a:gd name="connsiteY0" fmla="*/ 118 h 517812"/>
              <a:gd name="connsiteX1" fmla="*/ 558196 w 568167"/>
              <a:gd name="connsiteY1" fmla="*/ 261374 h 517812"/>
              <a:gd name="connsiteX2" fmla="*/ 487108 w 568167"/>
              <a:gd name="connsiteY2" fmla="*/ 478894 h 517812"/>
              <a:gd name="connsiteX3" fmla="*/ 100995 w 568167"/>
              <a:gd name="connsiteY3" fmla="*/ 492944 h 517812"/>
              <a:gd name="connsiteX4" fmla="*/ 55 w 568167"/>
              <a:gd name="connsiteY4" fmla="*/ 231687 h 517812"/>
              <a:gd name="connsiteX5" fmla="*/ 296938 w 568167"/>
              <a:gd name="connsiteY5" fmla="*/ 118 h 517812"/>
              <a:gd name="connsiteX0" fmla="*/ 296937 w 559105"/>
              <a:gd name="connsiteY0" fmla="*/ 2586 h 520280"/>
              <a:gd name="connsiteX1" fmla="*/ 510858 w 559105"/>
              <a:gd name="connsiteY1" fmla="*/ 119164 h 520280"/>
              <a:gd name="connsiteX2" fmla="*/ 558195 w 559105"/>
              <a:gd name="connsiteY2" fmla="*/ 263842 h 520280"/>
              <a:gd name="connsiteX3" fmla="*/ 487107 w 559105"/>
              <a:gd name="connsiteY3" fmla="*/ 481362 h 520280"/>
              <a:gd name="connsiteX4" fmla="*/ 100994 w 559105"/>
              <a:gd name="connsiteY4" fmla="*/ 495412 h 520280"/>
              <a:gd name="connsiteX5" fmla="*/ 54 w 559105"/>
              <a:gd name="connsiteY5" fmla="*/ 234155 h 520280"/>
              <a:gd name="connsiteX6" fmla="*/ 296937 w 559105"/>
              <a:gd name="connsiteY6" fmla="*/ 2586 h 520280"/>
              <a:gd name="connsiteX0" fmla="*/ 296937 w 559105"/>
              <a:gd name="connsiteY0" fmla="*/ 2586 h 520280"/>
              <a:gd name="connsiteX1" fmla="*/ 510858 w 559105"/>
              <a:gd name="connsiteY1" fmla="*/ 119164 h 520280"/>
              <a:gd name="connsiteX2" fmla="*/ 558195 w 559105"/>
              <a:gd name="connsiteY2" fmla="*/ 263842 h 520280"/>
              <a:gd name="connsiteX3" fmla="*/ 487107 w 559105"/>
              <a:gd name="connsiteY3" fmla="*/ 481362 h 520280"/>
              <a:gd name="connsiteX4" fmla="*/ 100994 w 559105"/>
              <a:gd name="connsiteY4" fmla="*/ 495412 h 520280"/>
              <a:gd name="connsiteX5" fmla="*/ 54 w 559105"/>
              <a:gd name="connsiteY5" fmla="*/ 234155 h 520280"/>
              <a:gd name="connsiteX6" fmla="*/ 296937 w 559105"/>
              <a:gd name="connsiteY6" fmla="*/ 2586 h 520280"/>
              <a:gd name="connsiteX0" fmla="*/ 301446 w 563614"/>
              <a:gd name="connsiteY0" fmla="*/ 2586 h 520280"/>
              <a:gd name="connsiteX1" fmla="*/ 515367 w 563614"/>
              <a:gd name="connsiteY1" fmla="*/ 119164 h 520280"/>
              <a:gd name="connsiteX2" fmla="*/ 562704 w 563614"/>
              <a:gd name="connsiteY2" fmla="*/ 263842 h 520280"/>
              <a:gd name="connsiteX3" fmla="*/ 491616 w 563614"/>
              <a:gd name="connsiteY3" fmla="*/ 481362 h 520280"/>
              <a:gd name="connsiteX4" fmla="*/ 105503 w 563614"/>
              <a:gd name="connsiteY4" fmla="*/ 495412 h 520280"/>
              <a:gd name="connsiteX5" fmla="*/ 4563 w 563614"/>
              <a:gd name="connsiteY5" fmla="*/ 234155 h 520280"/>
              <a:gd name="connsiteX6" fmla="*/ 301446 w 563614"/>
              <a:gd name="connsiteY6" fmla="*/ 2586 h 520280"/>
              <a:gd name="connsiteX0" fmla="*/ 265676 w 527844"/>
              <a:gd name="connsiteY0" fmla="*/ 1601 h 521287"/>
              <a:gd name="connsiteX1" fmla="*/ 479597 w 527844"/>
              <a:gd name="connsiteY1" fmla="*/ 118179 h 521287"/>
              <a:gd name="connsiteX2" fmla="*/ 526934 w 527844"/>
              <a:gd name="connsiteY2" fmla="*/ 262857 h 521287"/>
              <a:gd name="connsiteX3" fmla="*/ 455846 w 527844"/>
              <a:gd name="connsiteY3" fmla="*/ 480377 h 521287"/>
              <a:gd name="connsiteX4" fmla="*/ 69733 w 527844"/>
              <a:gd name="connsiteY4" fmla="*/ 494427 h 521287"/>
              <a:gd name="connsiteX5" fmla="*/ 9116 w 527844"/>
              <a:gd name="connsiteY5" fmla="*/ 205132 h 521287"/>
              <a:gd name="connsiteX6" fmla="*/ 265676 w 527844"/>
              <a:gd name="connsiteY6" fmla="*/ 1601 h 521287"/>
              <a:gd name="connsiteX0" fmla="*/ 276997 w 539165"/>
              <a:gd name="connsiteY0" fmla="*/ 1601 h 521286"/>
              <a:gd name="connsiteX1" fmla="*/ 490918 w 539165"/>
              <a:gd name="connsiteY1" fmla="*/ 118179 h 521286"/>
              <a:gd name="connsiteX2" fmla="*/ 538255 w 539165"/>
              <a:gd name="connsiteY2" fmla="*/ 262857 h 521286"/>
              <a:gd name="connsiteX3" fmla="*/ 467167 w 539165"/>
              <a:gd name="connsiteY3" fmla="*/ 480377 h 521286"/>
              <a:gd name="connsiteX4" fmla="*/ 81054 w 539165"/>
              <a:gd name="connsiteY4" fmla="*/ 494427 h 521286"/>
              <a:gd name="connsiteX5" fmla="*/ 6996 w 539165"/>
              <a:gd name="connsiteY5" fmla="*/ 205132 h 521286"/>
              <a:gd name="connsiteX6" fmla="*/ 276997 w 539165"/>
              <a:gd name="connsiteY6" fmla="*/ 1601 h 521286"/>
              <a:gd name="connsiteX0" fmla="*/ 276997 w 539165"/>
              <a:gd name="connsiteY0" fmla="*/ 3 h 519688"/>
              <a:gd name="connsiteX1" fmla="*/ 490918 w 539165"/>
              <a:gd name="connsiteY1" fmla="*/ 116581 h 519688"/>
              <a:gd name="connsiteX2" fmla="*/ 538255 w 539165"/>
              <a:gd name="connsiteY2" fmla="*/ 261259 h 519688"/>
              <a:gd name="connsiteX3" fmla="*/ 467167 w 539165"/>
              <a:gd name="connsiteY3" fmla="*/ 478779 h 519688"/>
              <a:gd name="connsiteX4" fmla="*/ 81054 w 539165"/>
              <a:gd name="connsiteY4" fmla="*/ 492829 h 519688"/>
              <a:gd name="connsiteX5" fmla="*/ 6996 w 539165"/>
              <a:gd name="connsiteY5" fmla="*/ 203534 h 519688"/>
              <a:gd name="connsiteX6" fmla="*/ 276997 w 539165"/>
              <a:gd name="connsiteY6" fmla="*/ 3 h 519688"/>
              <a:gd name="connsiteX0" fmla="*/ 276997 w 538256"/>
              <a:gd name="connsiteY0" fmla="*/ 3930 h 523615"/>
              <a:gd name="connsiteX1" fmla="*/ 468516 w 538256"/>
              <a:gd name="connsiteY1" fmla="*/ 87797 h 523615"/>
              <a:gd name="connsiteX2" fmla="*/ 538255 w 538256"/>
              <a:gd name="connsiteY2" fmla="*/ 265186 h 523615"/>
              <a:gd name="connsiteX3" fmla="*/ 467167 w 538256"/>
              <a:gd name="connsiteY3" fmla="*/ 482706 h 523615"/>
              <a:gd name="connsiteX4" fmla="*/ 81054 w 538256"/>
              <a:gd name="connsiteY4" fmla="*/ 496756 h 523615"/>
              <a:gd name="connsiteX5" fmla="*/ 6996 w 538256"/>
              <a:gd name="connsiteY5" fmla="*/ 207461 h 523615"/>
              <a:gd name="connsiteX6" fmla="*/ 276997 w 538256"/>
              <a:gd name="connsiteY6" fmla="*/ 3930 h 52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256" h="523615">
                <a:moveTo>
                  <a:pt x="276997" y="3930"/>
                </a:moveTo>
                <a:cubicBezTo>
                  <a:pt x="353917" y="-16014"/>
                  <a:pt x="424973" y="44254"/>
                  <a:pt x="468516" y="87797"/>
                </a:cubicBezTo>
                <a:cubicBezTo>
                  <a:pt x="512059" y="131340"/>
                  <a:pt x="538480" y="199368"/>
                  <a:pt x="538255" y="265186"/>
                </a:cubicBezTo>
                <a:cubicBezTo>
                  <a:pt x="538030" y="331004"/>
                  <a:pt x="520606" y="441142"/>
                  <a:pt x="467167" y="482706"/>
                </a:cubicBezTo>
                <a:cubicBezTo>
                  <a:pt x="413728" y="524270"/>
                  <a:pt x="157749" y="542630"/>
                  <a:pt x="81054" y="496756"/>
                </a:cubicBezTo>
                <a:cubicBezTo>
                  <a:pt x="4359" y="450882"/>
                  <a:pt x="-11447" y="390701"/>
                  <a:pt x="6996" y="207461"/>
                </a:cubicBezTo>
                <a:cubicBezTo>
                  <a:pt x="25439" y="24221"/>
                  <a:pt x="200077" y="23874"/>
                  <a:pt x="276997" y="3930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Freeform 769"/>
          <p:cNvSpPr/>
          <p:nvPr/>
        </p:nvSpPr>
        <p:spPr>
          <a:xfrm>
            <a:off x="468011" y="3659353"/>
            <a:ext cx="1342777" cy="938083"/>
          </a:xfrm>
          <a:custGeom>
            <a:avLst/>
            <a:gdLst>
              <a:gd name="connsiteX0" fmla="*/ 683109 w 1342777"/>
              <a:gd name="connsiteY0" fmla="*/ 4193 h 938083"/>
              <a:gd name="connsiteX1" fmla="*/ 908740 w 1342777"/>
              <a:gd name="connsiteY1" fmla="*/ 134822 h 938083"/>
              <a:gd name="connsiteX2" fmla="*/ 1074995 w 1342777"/>
              <a:gd name="connsiteY2" fmla="*/ 396079 h 938083"/>
              <a:gd name="connsiteX3" fmla="*/ 1330314 w 1342777"/>
              <a:gd name="connsiteY3" fmla="*/ 805778 h 938083"/>
              <a:gd name="connsiteX4" fmla="*/ 1241249 w 1342777"/>
              <a:gd name="connsiteY4" fmla="*/ 936406 h 938083"/>
              <a:gd name="connsiteX5" fmla="*/ 712797 w 1342777"/>
              <a:gd name="connsiteY5" fmla="*/ 882967 h 938083"/>
              <a:gd name="connsiteX6" fmla="*/ 124969 w 1342777"/>
              <a:gd name="connsiteY6" fmla="*/ 930468 h 938083"/>
              <a:gd name="connsiteX7" fmla="*/ 12153 w 1342777"/>
              <a:gd name="connsiteY7" fmla="*/ 770152 h 938083"/>
              <a:gd name="connsiteX8" fmla="*/ 314974 w 1342777"/>
              <a:gd name="connsiteY8" fmla="*/ 283263 h 938083"/>
              <a:gd name="connsiteX9" fmla="*/ 683109 w 1342777"/>
              <a:gd name="connsiteY9" fmla="*/ 4193 h 93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2777" h="938083">
                <a:moveTo>
                  <a:pt x="683109" y="4193"/>
                </a:moveTo>
                <a:cubicBezTo>
                  <a:pt x="782070" y="-20547"/>
                  <a:pt x="843426" y="69508"/>
                  <a:pt x="908740" y="134822"/>
                </a:cubicBezTo>
                <a:cubicBezTo>
                  <a:pt x="974054" y="200136"/>
                  <a:pt x="1004733" y="284253"/>
                  <a:pt x="1074995" y="396079"/>
                </a:cubicBezTo>
                <a:cubicBezTo>
                  <a:pt x="1145257" y="507905"/>
                  <a:pt x="1302605" y="715724"/>
                  <a:pt x="1330314" y="805778"/>
                </a:cubicBezTo>
                <a:cubicBezTo>
                  <a:pt x="1358023" y="895832"/>
                  <a:pt x="1344168" y="923541"/>
                  <a:pt x="1241249" y="936406"/>
                </a:cubicBezTo>
                <a:cubicBezTo>
                  <a:pt x="1138330" y="949271"/>
                  <a:pt x="898844" y="883957"/>
                  <a:pt x="712797" y="882967"/>
                </a:cubicBezTo>
                <a:cubicBezTo>
                  <a:pt x="526750" y="881977"/>
                  <a:pt x="241743" y="949271"/>
                  <a:pt x="124969" y="930468"/>
                </a:cubicBezTo>
                <a:cubicBezTo>
                  <a:pt x="8195" y="911665"/>
                  <a:pt x="-19515" y="878020"/>
                  <a:pt x="12153" y="770152"/>
                </a:cubicBezTo>
                <a:cubicBezTo>
                  <a:pt x="43820" y="662285"/>
                  <a:pt x="203148" y="411912"/>
                  <a:pt x="314974" y="283263"/>
                </a:cubicBezTo>
                <a:cubicBezTo>
                  <a:pt x="426800" y="154614"/>
                  <a:pt x="584148" y="28933"/>
                  <a:pt x="683109" y="4193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Freeform 771"/>
          <p:cNvSpPr/>
          <p:nvPr/>
        </p:nvSpPr>
        <p:spPr>
          <a:xfrm>
            <a:off x="2077659" y="2213389"/>
            <a:ext cx="2328757" cy="1441574"/>
          </a:xfrm>
          <a:custGeom>
            <a:avLst/>
            <a:gdLst>
              <a:gd name="connsiteX0" fmla="*/ 1271751 w 2323533"/>
              <a:gd name="connsiteY0" fmla="*/ 77485 h 1508129"/>
              <a:gd name="connsiteX1" fmla="*/ 1788327 w 2323533"/>
              <a:gd name="connsiteY1" fmla="*/ 629688 h 1508129"/>
              <a:gd name="connsiteX2" fmla="*/ 2293029 w 2323533"/>
              <a:gd name="connsiteY2" fmla="*/ 1128452 h 1508129"/>
              <a:gd name="connsiteX3" fmla="*/ 2186151 w 2323533"/>
              <a:gd name="connsiteY3" fmla="*/ 1490649 h 1508129"/>
              <a:gd name="connsiteX4" fmla="*/ 1521132 w 2323533"/>
              <a:gd name="connsiteY4" fmla="*/ 1455023 h 1508129"/>
              <a:gd name="connsiteX5" fmla="*/ 600795 w 2323533"/>
              <a:gd name="connsiteY5" fmla="*/ 1490649 h 1508129"/>
              <a:gd name="connsiteX6" fmla="*/ 54530 w 2323533"/>
              <a:gd name="connsiteY6" fmla="*/ 1437210 h 1508129"/>
              <a:gd name="connsiteX7" fmla="*/ 102031 w 2323533"/>
              <a:gd name="connsiteY7" fmla="*/ 1116576 h 1508129"/>
              <a:gd name="connsiteX8" fmla="*/ 784862 w 2323533"/>
              <a:gd name="connsiteY8" fmla="*/ 273428 h 1508129"/>
              <a:gd name="connsiteX9" fmla="*/ 1123309 w 2323533"/>
              <a:gd name="connsiteY9" fmla="*/ 24047 h 1508129"/>
              <a:gd name="connsiteX10" fmla="*/ 1271751 w 2323533"/>
              <a:gd name="connsiteY10" fmla="*/ 77485 h 1508129"/>
              <a:gd name="connsiteX0" fmla="*/ 1271751 w 2323533"/>
              <a:gd name="connsiteY0" fmla="*/ 19180 h 1449824"/>
              <a:gd name="connsiteX1" fmla="*/ 1788327 w 2323533"/>
              <a:gd name="connsiteY1" fmla="*/ 571383 h 1449824"/>
              <a:gd name="connsiteX2" fmla="*/ 2293029 w 2323533"/>
              <a:gd name="connsiteY2" fmla="*/ 1070147 h 1449824"/>
              <a:gd name="connsiteX3" fmla="*/ 2186151 w 2323533"/>
              <a:gd name="connsiteY3" fmla="*/ 1432344 h 1449824"/>
              <a:gd name="connsiteX4" fmla="*/ 1521132 w 2323533"/>
              <a:gd name="connsiteY4" fmla="*/ 1396718 h 1449824"/>
              <a:gd name="connsiteX5" fmla="*/ 600795 w 2323533"/>
              <a:gd name="connsiteY5" fmla="*/ 1432344 h 1449824"/>
              <a:gd name="connsiteX6" fmla="*/ 54530 w 2323533"/>
              <a:gd name="connsiteY6" fmla="*/ 1378905 h 1449824"/>
              <a:gd name="connsiteX7" fmla="*/ 102031 w 2323533"/>
              <a:gd name="connsiteY7" fmla="*/ 1058271 h 1449824"/>
              <a:gd name="connsiteX8" fmla="*/ 784862 w 2323533"/>
              <a:gd name="connsiteY8" fmla="*/ 215123 h 1449824"/>
              <a:gd name="connsiteX9" fmla="*/ 1271751 w 2323533"/>
              <a:gd name="connsiteY9" fmla="*/ 19180 h 1449824"/>
              <a:gd name="connsiteX0" fmla="*/ 1275914 w 2327696"/>
              <a:gd name="connsiteY0" fmla="*/ 19180 h 1450328"/>
              <a:gd name="connsiteX1" fmla="*/ 1792490 w 2327696"/>
              <a:gd name="connsiteY1" fmla="*/ 571383 h 1450328"/>
              <a:gd name="connsiteX2" fmla="*/ 2297192 w 2327696"/>
              <a:gd name="connsiteY2" fmla="*/ 1070147 h 1450328"/>
              <a:gd name="connsiteX3" fmla="*/ 2190314 w 2327696"/>
              <a:gd name="connsiteY3" fmla="*/ 1432344 h 1450328"/>
              <a:gd name="connsiteX4" fmla="*/ 1525295 w 2327696"/>
              <a:gd name="connsiteY4" fmla="*/ 1396718 h 1450328"/>
              <a:gd name="connsiteX5" fmla="*/ 664335 w 2327696"/>
              <a:gd name="connsiteY5" fmla="*/ 1408594 h 1450328"/>
              <a:gd name="connsiteX6" fmla="*/ 58693 w 2327696"/>
              <a:gd name="connsiteY6" fmla="*/ 1378905 h 1450328"/>
              <a:gd name="connsiteX7" fmla="*/ 106194 w 2327696"/>
              <a:gd name="connsiteY7" fmla="*/ 1058271 h 1450328"/>
              <a:gd name="connsiteX8" fmla="*/ 789025 w 2327696"/>
              <a:gd name="connsiteY8" fmla="*/ 215123 h 1450328"/>
              <a:gd name="connsiteX9" fmla="*/ 1275914 w 2327696"/>
              <a:gd name="connsiteY9" fmla="*/ 19180 h 1450328"/>
              <a:gd name="connsiteX0" fmla="*/ 1275914 w 2327696"/>
              <a:gd name="connsiteY0" fmla="*/ 19180 h 1450328"/>
              <a:gd name="connsiteX1" fmla="*/ 1792490 w 2327696"/>
              <a:gd name="connsiteY1" fmla="*/ 571383 h 1450328"/>
              <a:gd name="connsiteX2" fmla="*/ 2297192 w 2327696"/>
              <a:gd name="connsiteY2" fmla="*/ 1070147 h 1450328"/>
              <a:gd name="connsiteX3" fmla="*/ 2190314 w 2327696"/>
              <a:gd name="connsiteY3" fmla="*/ 1432344 h 1450328"/>
              <a:gd name="connsiteX4" fmla="*/ 1525295 w 2327696"/>
              <a:gd name="connsiteY4" fmla="*/ 1396718 h 1450328"/>
              <a:gd name="connsiteX5" fmla="*/ 664335 w 2327696"/>
              <a:gd name="connsiteY5" fmla="*/ 1408594 h 1450328"/>
              <a:gd name="connsiteX6" fmla="*/ 58693 w 2327696"/>
              <a:gd name="connsiteY6" fmla="*/ 1378905 h 1450328"/>
              <a:gd name="connsiteX7" fmla="*/ 106194 w 2327696"/>
              <a:gd name="connsiteY7" fmla="*/ 1058271 h 1450328"/>
              <a:gd name="connsiteX8" fmla="*/ 789025 w 2327696"/>
              <a:gd name="connsiteY8" fmla="*/ 215123 h 1450328"/>
              <a:gd name="connsiteX9" fmla="*/ 1275914 w 2327696"/>
              <a:gd name="connsiteY9" fmla="*/ 19180 h 1450328"/>
              <a:gd name="connsiteX0" fmla="*/ 1276333 w 2328115"/>
              <a:gd name="connsiteY0" fmla="*/ 19180 h 1450856"/>
              <a:gd name="connsiteX1" fmla="*/ 1792909 w 2328115"/>
              <a:gd name="connsiteY1" fmla="*/ 571383 h 1450856"/>
              <a:gd name="connsiteX2" fmla="*/ 2297611 w 2328115"/>
              <a:gd name="connsiteY2" fmla="*/ 1070147 h 1450856"/>
              <a:gd name="connsiteX3" fmla="*/ 2190733 w 2328115"/>
              <a:gd name="connsiteY3" fmla="*/ 1432344 h 1450856"/>
              <a:gd name="connsiteX4" fmla="*/ 1525714 w 2328115"/>
              <a:gd name="connsiteY4" fmla="*/ 1396718 h 1450856"/>
              <a:gd name="connsiteX5" fmla="*/ 670691 w 2328115"/>
              <a:gd name="connsiteY5" fmla="*/ 1384843 h 1450856"/>
              <a:gd name="connsiteX6" fmla="*/ 59112 w 2328115"/>
              <a:gd name="connsiteY6" fmla="*/ 1378905 h 1450856"/>
              <a:gd name="connsiteX7" fmla="*/ 106613 w 2328115"/>
              <a:gd name="connsiteY7" fmla="*/ 1058271 h 1450856"/>
              <a:gd name="connsiteX8" fmla="*/ 789444 w 2328115"/>
              <a:gd name="connsiteY8" fmla="*/ 215123 h 1450856"/>
              <a:gd name="connsiteX9" fmla="*/ 1276333 w 2328115"/>
              <a:gd name="connsiteY9" fmla="*/ 19180 h 1450856"/>
              <a:gd name="connsiteX0" fmla="*/ 1276333 w 2326286"/>
              <a:gd name="connsiteY0" fmla="*/ 19180 h 1443291"/>
              <a:gd name="connsiteX1" fmla="*/ 1792909 w 2326286"/>
              <a:gd name="connsiteY1" fmla="*/ 571383 h 1443291"/>
              <a:gd name="connsiteX2" fmla="*/ 2297611 w 2326286"/>
              <a:gd name="connsiteY2" fmla="*/ 1070147 h 1443291"/>
              <a:gd name="connsiteX3" fmla="*/ 2190733 w 2326286"/>
              <a:gd name="connsiteY3" fmla="*/ 1432344 h 1443291"/>
              <a:gd name="connsiteX4" fmla="*/ 1582864 w 2326286"/>
              <a:gd name="connsiteY4" fmla="*/ 1352268 h 1443291"/>
              <a:gd name="connsiteX5" fmla="*/ 670691 w 2326286"/>
              <a:gd name="connsiteY5" fmla="*/ 1384843 h 1443291"/>
              <a:gd name="connsiteX6" fmla="*/ 59112 w 2326286"/>
              <a:gd name="connsiteY6" fmla="*/ 1378905 h 1443291"/>
              <a:gd name="connsiteX7" fmla="*/ 106613 w 2326286"/>
              <a:gd name="connsiteY7" fmla="*/ 1058271 h 1443291"/>
              <a:gd name="connsiteX8" fmla="*/ 789444 w 2326286"/>
              <a:gd name="connsiteY8" fmla="*/ 215123 h 1443291"/>
              <a:gd name="connsiteX9" fmla="*/ 1276333 w 2326286"/>
              <a:gd name="connsiteY9" fmla="*/ 19180 h 1443291"/>
              <a:gd name="connsiteX0" fmla="*/ 1276333 w 2325708"/>
              <a:gd name="connsiteY0" fmla="*/ 19180 h 1438767"/>
              <a:gd name="connsiteX1" fmla="*/ 1792909 w 2325708"/>
              <a:gd name="connsiteY1" fmla="*/ 571383 h 1438767"/>
              <a:gd name="connsiteX2" fmla="*/ 2297611 w 2325708"/>
              <a:gd name="connsiteY2" fmla="*/ 1070147 h 1438767"/>
              <a:gd name="connsiteX3" fmla="*/ 2190733 w 2325708"/>
              <a:gd name="connsiteY3" fmla="*/ 1432344 h 1438767"/>
              <a:gd name="connsiteX4" fmla="*/ 1601914 w 2325708"/>
              <a:gd name="connsiteY4" fmla="*/ 1307818 h 1438767"/>
              <a:gd name="connsiteX5" fmla="*/ 670691 w 2325708"/>
              <a:gd name="connsiteY5" fmla="*/ 1384843 h 1438767"/>
              <a:gd name="connsiteX6" fmla="*/ 59112 w 2325708"/>
              <a:gd name="connsiteY6" fmla="*/ 1378905 h 1438767"/>
              <a:gd name="connsiteX7" fmla="*/ 106613 w 2325708"/>
              <a:gd name="connsiteY7" fmla="*/ 1058271 h 1438767"/>
              <a:gd name="connsiteX8" fmla="*/ 789444 w 2325708"/>
              <a:gd name="connsiteY8" fmla="*/ 215123 h 1438767"/>
              <a:gd name="connsiteX9" fmla="*/ 1276333 w 2325708"/>
              <a:gd name="connsiteY9" fmla="*/ 19180 h 1438767"/>
              <a:gd name="connsiteX0" fmla="*/ 1276333 w 2325708"/>
              <a:gd name="connsiteY0" fmla="*/ 19180 h 1436782"/>
              <a:gd name="connsiteX1" fmla="*/ 1792909 w 2325708"/>
              <a:gd name="connsiteY1" fmla="*/ 571383 h 1436782"/>
              <a:gd name="connsiteX2" fmla="*/ 2297611 w 2325708"/>
              <a:gd name="connsiteY2" fmla="*/ 1070147 h 1436782"/>
              <a:gd name="connsiteX3" fmla="*/ 2190733 w 2325708"/>
              <a:gd name="connsiteY3" fmla="*/ 1432344 h 1436782"/>
              <a:gd name="connsiteX4" fmla="*/ 1601914 w 2325708"/>
              <a:gd name="connsiteY4" fmla="*/ 1307818 h 1436782"/>
              <a:gd name="connsiteX5" fmla="*/ 670691 w 2325708"/>
              <a:gd name="connsiteY5" fmla="*/ 1384843 h 1436782"/>
              <a:gd name="connsiteX6" fmla="*/ 59112 w 2325708"/>
              <a:gd name="connsiteY6" fmla="*/ 1378905 h 1436782"/>
              <a:gd name="connsiteX7" fmla="*/ 106613 w 2325708"/>
              <a:gd name="connsiteY7" fmla="*/ 1058271 h 1436782"/>
              <a:gd name="connsiteX8" fmla="*/ 789444 w 2325708"/>
              <a:gd name="connsiteY8" fmla="*/ 215123 h 1436782"/>
              <a:gd name="connsiteX9" fmla="*/ 1276333 w 2325708"/>
              <a:gd name="connsiteY9" fmla="*/ 19180 h 1436782"/>
              <a:gd name="connsiteX0" fmla="*/ 1276333 w 2327489"/>
              <a:gd name="connsiteY0" fmla="*/ 19180 h 1439028"/>
              <a:gd name="connsiteX1" fmla="*/ 1792909 w 2327489"/>
              <a:gd name="connsiteY1" fmla="*/ 571383 h 1439028"/>
              <a:gd name="connsiteX2" fmla="*/ 2297611 w 2327489"/>
              <a:gd name="connsiteY2" fmla="*/ 1070147 h 1439028"/>
              <a:gd name="connsiteX3" fmla="*/ 2190733 w 2327489"/>
              <a:gd name="connsiteY3" fmla="*/ 1432344 h 1439028"/>
              <a:gd name="connsiteX4" fmla="*/ 1544764 w 2327489"/>
              <a:gd name="connsiteY4" fmla="*/ 1345918 h 1439028"/>
              <a:gd name="connsiteX5" fmla="*/ 670691 w 2327489"/>
              <a:gd name="connsiteY5" fmla="*/ 1384843 h 1439028"/>
              <a:gd name="connsiteX6" fmla="*/ 59112 w 2327489"/>
              <a:gd name="connsiteY6" fmla="*/ 1378905 h 1439028"/>
              <a:gd name="connsiteX7" fmla="*/ 106613 w 2327489"/>
              <a:gd name="connsiteY7" fmla="*/ 1058271 h 1439028"/>
              <a:gd name="connsiteX8" fmla="*/ 789444 w 2327489"/>
              <a:gd name="connsiteY8" fmla="*/ 215123 h 1439028"/>
              <a:gd name="connsiteX9" fmla="*/ 1276333 w 2327489"/>
              <a:gd name="connsiteY9" fmla="*/ 19180 h 1439028"/>
              <a:gd name="connsiteX0" fmla="*/ 1276333 w 2328757"/>
              <a:gd name="connsiteY0" fmla="*/ 19180 h 1441574"/>
              <a:gd name="connsiteX1" fmla="*/ 1792909 w 2328757"/>
              <a:gd name="connsiteY1" fmla="*/ 571383 h 1441574"/>
              <a:gd name="connsiteX2" fmla="*/ 2297611 w 2328757"/>
              <a:gd name="connsiteY2" fmla="*/ 1070147 h 1441574"/>
              <a:gd name="connsiteX3" fmla="*/ 2190733 w 2328757"/>
              <a:gd name="connsiteY3" fmla="*/ 1432344 h 1441574"/>
              <a:gd name="connsiteX4" fmla="*/ 1506664 w 2328757"/>
              <a:gd name="connsiteY4" fmla="*/ 1377668 h 1441574"/>
              <a:gd name="connsiteX5" fmla="*/ 670691 w 2328757"/>
              <a:gd name="connsiteY5" fmla="*/ 1384843 h 1441574"/>
              <a:gd name="connsiteX6" fmla="*/ 59112 w 2328757"/>
              <a:gd name="connsiteY6" fmla="*/ 1378905 h 1441574"/>
              <a:gd name="connsiteX7" fmla="*/ 106613 w 2328757"/>
              <a:gd name="connsiteY7" fmla="*/ 1058271 h 1441574"/>
              <a:gd name="connsiteX8" fmla="*/ 789444 w 2328757"/>
              <a:gd name="connsiteY8" fmla="*/ 215123 h 1441574"/>
              <a:gd name="connsiteX9" fmla="*/ 1276333 w 2328757"/>
              <a:gd name="connsiteY9" fmla="*/ 19180 h 144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8757" h="1441574">
                <a:moveTo>
                  <a:pt x="1276333" y="19180"/>
                </a:moveTo>
                <a:cubicBezTo>
                  <a:pt x="1443577" y="78557"/>
                  <a:pt x="1622696" y="396222"/>
                  <a:pt x="1792909" y="571383"/>
                </a:cubicBezTo>
                <a:cubicBezTo>
                  <a:pt x="1963122" y="746544"/>
                  <a:pt x="2231307" y="926654"/>
                  <a:pt x="2297611" y="1070147"/>
                </a:cubicBezTo>
                <a:cubicBezTo>
                  <a:pt x="2363915" y="1213641"/>
                  <a:pt x="2322557" y="1381091"/>
                  <a:pt x="2190733" y="1432344"/>
                </a:cubicBezTo>
                <a:cubicBezTo>
                  <a:pt x="2058909" y="1483597"/>
                  <a:pt x="1766272" y="1301193"/>
                  <a:pt x="1506664" y="1377668"/>
                </a:cubicBezTo>
                <a:cubicBezTo>
                  <a:pt x="1247056" y="1454143"/>
                  <a:pt x="911950" y="1384637"/>
                  <a:pt x="670691" y="1384843"/>
                </a:cubicBezTo>
                <a:cubicBezTo>
                  <a:pt x="429432" y="1385049"/>
                  <a:pt x="153125" y="1433334"/>
                  <a:pt x="59112" y="1378905"/>
                </a:cubicBezTo>
                <a:cubicBezTo>
                  <a:pt x="-34901" y="1324476"/>
                  <a:pt x="-15109" y="1252235"/>
                  <a:pt x="106613" y="1058271"/>
                </a:cubicBezTo>
                <a:cubicBezTo>
                  <a:pt x="228335" y="864307"/>
                  <a:pt x="619231" y="397211"/>
                  <a:pt x="789444" y="215123"/>
                </a:cubicBezTo>
                <a:cubicBezTo>
                  <a:pt x="984397" y="41941"/>
                  <a:pt x="1109089" y="-40197"/>
                  <a:pt x="1276333" y="19180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Freeform 775"/>
          <p:cNvSpPr/>
          <p:nvPr/>
        </p:nvSpPr>
        <p:spPr>
          <a:xfrm>
            <a:off x="2562131" y="3687174"/>
            <a:ext cx="513047" cy="451723"/>
          </a:xfrm>
          <a:custGeom>
            <a:avLst/>
            <a:gdLst>
              <a:gd name="connsiteX0" fmla="*/ 276303 w 513896"/>
              <a:gd name="connsiteY0" fmla="*/ 15556 h 490907"/>
              <a:gd name="connsiteX1" fmla="*/ 513810 w 513896"/>
              <a:gd name="connsiteY1" fmla="*/ 318377 h 490907"/>
              <a:gd name="connsiteX2" fmla="*/ 300054 w 513896"/>
              <a:gd name="connsiteY2" fmla="*/ 490569 h 490907"/>
              <a:gd name="connsiteX3" fmla="*/ 3171 w 513896"/>
              <a:gd name="connsiteY3" fmla="*/ 354003 h 490907"/>
              <a:gd name="connsiteX4" fmla="*/ 151612 w 513896"/>
              <a:gd name="connsiteY4" fmla="*/ 74933 h 490907"/>
              <a:gd name="connsiteX5" fmla="*/ 276303 w 513896"/>
              <a:gd name="connsiteY5" fmla="*/ 15556 h 490907"/>
              <a:gd name="connsiteX0" fmla="*/ 152677 w 514961"/>
              <a:gd name="connsiteY0" fmla="*/ 144 h 416118"/>
              <a:gd name="connsiteX1" fmla="*/ 514875 w 514961"/>
              <a:gd name="connsiteY1" fmla="*/ 243588 h 416118"/>
              <a:gd name="connsiteX2" fmla="*/ 301119 w 514961"/>
              <a:gd name="connsiteY2" fmla="*/ 415780 h 416118"/>
              <a:gd name="connsiteX3" fmla="*/ 4236 w 514961"/>
              <a:gd name="connsiteY3" fmla="*/ 279214 h 416118"/>
              <a:gd name="connsiteX4" fmla="*/ 152677 w 514961"/>
              <a:gd name="connsiteY4" fmla="*/ 144 h 416118"/>
              <a:gd name="connsiteX0" fmla="*/ 257472 w 513047"/>
              <a:gd name="connsiteY0" fmla="*/ 123 h 451723"/>
              <a:gd name="connsiteX1" fmla="*/ 512792 w 513047"/>
              <a:gd name="connsiteY1" fmla="*/ 279193 h 451723"/>
              <a:gd name="connsiteX2" fmla="*/ 299036 w 513047"/>
              <a:gd name="connsiteY2" fmla="*/ 451385 h 451723"/>
              <a:gd name="connsiteX3" fmla="*/ 2153 w 513047"/>
              <a:gd name="connsiteY3" fmla="*/ 314819 h 451723"/>
              <a:gd name="connsiteX4" fmla="*/ 257472 w 513047"/>
              <a:gd name="connsiteY4" fmla="*/ 123 h 4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47" h="451723">
                <a:moveTo>
                  <a:pt x="257472" y="123"/>
                </a:moveTo>
                <a:cubicBezTo>
                  <a:pt x="342579" y="-5815"/>
                  <a:pt x="505865" y="203983"/>
                  <a:pt x="512792" y="279193"/>
                </a:cubicBezTo>
                <a:cubicBezTo>
                  <a:pt x="519719" y="354403"/>
                  <a:pt x="384143" y="445447"/>
                  <a:pt x="299036" y="451385"/>
                </a:cubicBezTo>
                <a:cubicBezTo>
                  <a:pt x="213929" y="457323"/>
                  <a:pt x="26893" y="384092"/>
                  <a:pt x="2153" y="314819"/>
                </a:cubicBezTo>
                <a:cubicBezTo>
                  <a:pt x="-22587" y="245546"/>
                  <a:pt x="172365" y="6061"/>
                  <a:pt x="257472" y="123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Freeform 776"/>
          <p:cNvSpPr/>
          <p:nvPr/>
        </p:nvSpPr>
        <p:spPr>
          <a:xfrm>
            <a:off x="1696947" y="3646841"/>
            <a:ext cx="992027" cy="1467738"/>
          </a:xfrm>
          <a:custGeom>
            <a:avLst/>
            <a:gdLst>
              <a:gd name="connsiteX0" fmla="*/ 344822 w 992027"/>
              <a:gd name="connsiteY0" fmla="*/ 16705 h 1467738"/>
              <a:gd name="connsiteX1" fmla="*/ 665456 w 992027"/>
              <a:gd name="connsiteY1" fmla="*/ 319526 h 1467738"/>
              <a:gd name="connsiteX2" fmla="*/ 992027 w 992027"/>
              <a:gd name="connsiteY2" fmla="*/ 747038 h 1467738"/>
              <a:gd name="connsiteX3" fmla="*/ 665456 w 992027"/>
              <a:gd name="connsiteY3" fmla="*/ 978606 h 1467738"/>
              <a:gd name="connsiteX4" fmla="*/ 517014 w 992027"/>
              <a:gd name="connsiteY4" fmla="*/ 1275490 h 1467738"/>
              <a:gd name="connsiteX5" fmla="*/ 416074 w 992027"/>
              <a:gd name="connsiteY5" fmla="*/ 1465495 h 1467738"/>
              <a:gd name="connsiteX6" fmla="*/ 438 w 992027"/>
              <a:gd name="connsiteY6" fmla="*/ 1346741 h 1467738"/>
              <a:gd name="connsiteX7" fmla="*/ 338885 w 992027"/>
              <a:gd name="connsiteY7" fmla="*/ 889541 h 1467738"/>
              <a:gd name="connsiteX8" fmla="*/ 463576 w 992027"/>
              <a:gd name="connsiteY8" fmla="*/ 646097 h 1467738"/>
              <a:gd name="connsiteX9" fmla="*/ 77627 w 992027"/>
              <a:gd name="connsiteY9" fmla="*/ 378903 h 1467738"/>
              <a:gd name="connsiteX10" fmla="*/ 107316 w 992027"/>
              <a:gd name="connsiteY10" fmla="*/ 76082 h 1467738"/>
              <a:gd name="connsiteX11" fmla="*/ 344822 w 992027"/>
              <a:gd name="connsiteY11" fmla="*/ 16705 h 146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2027" h="1467738">
                <a:moveTo>
                  <a:pt x="344822" y="16705"/>
                </a:moveTo>
                <a:cubicBezTo>
                  <a:pt x="437845" y="57279"/>
                  <a:pt x="557589" y="197804"/>
                  <a:pt x="665456" y="319526"/>
                </a:cubicBezTo>
                <a:cubicBezTo>
                  <a:pt x="773324" y="441248"/>
                  <a:pt x="992027" y="637191"/>
                  <a:pt x="992027" y="747038"/>
                </a:cubicBezTo>
                <a:cubicBezTo>
                  <a:pt x="992027" y="856885"/>
                  <a:pt x="744625" y="890531"/>
                  <a:pt x="665456" y="978606"/>
                </a:cubicBezTo>
                <a:cubicBezTo>
                  <a:pt x="586287" y="1066681"/>
                  <a:pt x="558578" y="1194342"/>
                  <a:pt x="517014" y="1275490"/>
                </a:cubicBezTo>
                <a:cubicBezTo>
                  <a:pt x="475450" y="1356638"/>
                  <a:pt x="502170" y="1453620"/>
                  <a:pt x="416074" y="1465495"/>
                </a:cubicBezTo>
                <a:cubicBezTo>
                  <a:pt x="329978" y="1477370"/>
                  <a:pt x="13303" y="1442733"/>
                  <a:pt x="438" y="1346741"/>
                </a:cubicBezTo>
                <a:cubicBezTo>
                  <a:pt x="-12427" y="1250749"/>
                  <a:pt x="261695" y="1006315"/>
                  <a:pt x="338885" y="889541"/>
                </a:cubicBezTo>
                <a:cubicBezTo>
                  <a:pt x="416075" y="772767"/>
                  <a:pt x="507119" y="731203"/>
                  <a:pt x="463576" y="646097"/>
                </a:cubicBezTo>
                <a:cubicBezTo>
                  <a:pt x="420033" y="560991"/>
                  <a:pt x="137004" y="473905"/>
                  <a:pt x="77627" y="378903"/>
                </a:cubicBezTo>
                <a:cubicBezTo>
                  <a:pt x="18250" y="283901"/>
                  <a:pt x="62783" y="137438"/>
                  <a:pt x="107316" y="76082"/>
                </a:cubicBezTo>
                <a:cubicBezTo>
                  <a:pt x="151849" y="14726"/>
                  <a:pt x="251799" y="-23869"/>
                  <a:pt x="344822" y="16705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7"/>
          <p:cNvSpPr/>
          <p:nvPr/>
        </p:nvSpPr>
        <p:spPr>
          <a:xfrm>
            <a:off x="2530680" y="3668057"/>
            <a:ext cx="1856965" cy="1446746"/>
          </a:xfrm>
          <a:custGeom>
            <a:avLst/>
            <a:gdLst>
              <a:gd name="connsiteX0" fmla="*/ 1221136 w 1856965"/>
              <a:gd name="connsiteY0" fmla="*/ 55149 h 1476718"/>
              <a:gd name="connsiteX1" fmla="*/ 1559583 w 1856965"/>
              <a:gd name="connsiteY1" fmla="*/ 452973 h 1476718"/>
              <a:gd name="connsiteX2" fmla="*/ 1856466 w 1856965"/>
              <a:gd name="connsiteY2" fmla="*/ 892360 h 1476718"/>
              <a:gd name="connsiteX3" fmla="*/ 1488331 w 1856965"/>
              <a:gd name="connsiteY3" fmla="*/ 1117991 h 1476718"/>
              <a:gd name="connsiteX4" fmla="*/ 1339889 w 1856965"/>
              <a:gd name="connsiteY4" fmla="*/ 1468313 h 1476718"/>
              <a:gd name="connsiteX5" fmla="*/ 716435 w 1856965"/>
              <a:gd name="connsiteY5" fmla="*/ 1373310 h 1476718"/>
              <a:gd name="connsiteX6" fmla="*/ 33604 w 1856965"/>
              <a:gd name="connsiteY6" fmla="*/ 1438625 h 1476718"/>
              <a:gd name="connsiteX7" fmla="*/ 164232 w 1856965"/>
              <a:gd name="connsiteY7" fmla="*/ 922048 h 1476718"/>
              <a:gd name="connsiteX8" fmla="*/ 680809 w 1856965"/>
              <a:gd name="connsiteY8" fmla="*/ 470786 h 1476718"/>
              <a:gd name="connsiteX9" fmla="*/ 965817 w 1856965"/>
              <a:gd name="connsiteY9" fmla="*/ 114526 h 1476718"/>
              <a:gd name="connsiteX10" fmla="*/ 1108320 w 1856965"/>
              <a:gd name="connsiteY10" fmla="*/ 7648 h 1476718"/>
              <a:gd name="connsiteX11" fmla="*/ 1221136 w 1856965"/>
              <a:gd name="connsiteY11" fmla="*/ 55149 h 1476718"/>
              <a:gd name="connsiteX0" fmla="*/ 1221136 w 1856965"/>
              <a:gd name="connsiteY0" fmla="*/ 25177 h 1446746"/>
              <a:gd name="connsiteX1" fmla="*/ 1559583 w 1856965"/>
              <a:gd name="connsiteY1" fmla="*/ 423001 h 1446746"/>
              <a:gd name="connsiteX2" fmla="*/ 1856466 w 1856965"/>
              <a:gd name="connsiteY2" fmla="*/ 862388 h 1446746"/>
              <a:gd name="connsiteX3" fmla="*/ 1488331 w 1856965"/>
              <a:gd name="connsiteY3" fmla="*/ 1088019 h 1446746"/>
              <a:gd name="connsiteX4" fmla="*/ 1339889 w 1856965"/>
              <a:gd name="connsiteY4" fmla="*/ 1438341 h 1446746"/>
              <a:gd name="connsiteX5" fmla="*/ 716435 w 1856965"/>
              <a:gd name="connsiteY5" fmla="*/ 1343338 h 1446746"/>
              <a:gd name="connsiteX6" fmla="*/ 33604 w 1856965"/>
              <a:gd name="connsiteY6" fmla="*/ 1408653 h 1446746"/>
              <a:gd name="connsiteX7" fmla="*/ 164232 w 1856965"/>
              <a:gd name="connsiteY7" fmla="*/ 892076 h 1446746"/>
              <a:gd name="connsiteX8" fmla="*/ 680809 w 1856965"/>
              <a:gd name="connsiteY8" fmla="*/ 440814 h 1446746"/>
              <a:gd name="connsiteX9" fmla="*/ 965817 w 1856965"/>
              <a:gd name="connsiteY9" fmla="*/ 84554 h 1446746"/>
              <a:gd name="connsiteX10" fmla="*/ 1221136 w 1856965"/>
              <a:gd name="connsiteY10" fmla="*/ 25177 h 1446746"/>
              <a:gd name="connsiteX0" fmla="*/ 1221136 w 1856965"/>
              <a:gd name="connsiteY0" fmla="*/ 25177 h 1446746"/>
              <a:gd name="connsiteX1" fmla="*/ 1559583 w 1856965"/>
              <a:gd name="connsiteY1" fmla="*/ 423001 h 1446746"/>
              <a:gd name="connsiteX2" fmla="*/ 1856466 w 1856965"/>
              <a:gd name="connsiteY2" fmla="*/ 862388 h 1446746"/>
              <a:gd name="connsiteX3" fmla="*/ 1488331 w 1856965"/>
              <a:gd name="connsiteY3" fmla="*/ 1088019 h 1446746"/>
              <a:gd name="connsiteX4" fmla="*/ 1339889 w 1856965"/>
              <a:gd name="connsiteY4" fmla="*/ 1438341 h 1446746"/>
              <a:gd name="connsiteX5" fmla="*/ 716435 w 1856965"/>
              <a:gd name="connsiteY5" fmla="*/ 1343338 h 1446746"/>
              <a:gd name="connsiteX6" fmla="*/ 33604 w 1856965"/>
              <a:gd name="connsiteY6" fmla="*/ 1408653 h 1446746"/>
              <a:gd name="connsiteX7" fmla="*/ 164232 w 1856965"/>
              <a:gd name="connsiteY7" fmla="*/ 892076 h 1446746"/>
              <a:gd name="connsiteX8" fmla="*/ 680809 w 1856965"/>
              <a:gd name="connsiteY8" fmla="*/ 440814 h 1446746"/>
              <a:gd name="connsiteX9" fmla="*/ 965817 w 1856965"/>
              <a:gd name="connsiteY9" fmla="*/ 84554 h 1446746"/>
              <a:gd name="connsiteX10" fmla="*/ 1221136 w 1856965"/>
              <a:gd name="connsiteY10" fmla="*/ 25177 h 144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6965" h="1446746">
                <a:moveTo>
                  <a:pt x="1221136" y="25177"/>
                </a:moveTo>
                <a:cubicBezTo>
                  <a:pt x="1320097" y="81585"/>
                  <a:pt x="1453695" y="283466"/>
                  <a:pt x="1559583" y="423001"/>
                </a:cubicBezTo>
                <a:cubicBezTo>
                  <a:pt x="1665471" y="562536"/>
                  <a:pt x="1868341" y="751552"/>
                  <a:pt x="1856466" y="862388"/>
                </a:cubicBezTo>
                <a:cubicBezTo>
                  <a:pt x="1844591" y="973224"/>
                  <a:pt x="1574427" y="992027"/>
                  <a:pt x="1488331" y="1088019"/>
                </a:cubicBezTo>
                <a:cubicBezTo>
                  <a:pt x="1402235" y="1184011"/>
                  <a:pt x="1468538" y="1395788"/>
                  <a:pt x="1339889" y="1438341"/>
                </a:cubicBezTo>
                <a:cubicBezTo>
                  <a:pt x="1211240" y="1480894"/>
                  <a:pt x="934149" y="1348286"/>
                  <a:pt x="716435" y="1343338"/>
                </a:cubicBezTo>
                <a:cubicBezTo>
                  <a:pt x="498721" y="1338390"/>
                  <a:pt x="125638" y="1483863"/>
                  <a:pt x="33604" y="1408653"/>
                </a:cubicBezTo>
                <a:cubicBezTo>
                  <a:pt x="-58430" y="1333443"/>
                  <a:pt x="56364" y="1053383"/>
                  <a:pt x="164232" y="892076"/>
                </a:cubicBezTo>
                <a:cubicBezTo>
                  <a:pt x="272099" y="730770"/>
                  <a:pt x="547211" y="575401"/>
                  <a:pt x="680809" y="440814"/>
                </a:cubicBezTo>
                <a:cubicBezTo>
                  <a:pt x="814407" y="306227"/>
                  <a:pt x="875762" y="153827"/>
                  <a:pt x="965817" y="84554"/>
                </a:cubicBezTo>
                <a:cubicBezTo>
                  <a:pt x="1055872" y="15281"/>
                  <a:pt x="1122175" y="-31231"/>
                  <a:pt x="1221136" y="25177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8"/>
          <p:cNvSpPr/>
          <p:nvPr/>
        </p:nvSpPr>
        <p:spPr>
          <a:xfrm>
            <a:off x="2179317" y="5124554"/>
            <a:ext cx="499134" cy="458737"/>
          </a:xfrm>
          <a:custGeom>
            <a:avLst/>
            <a:gdLst>
              <a:gd name="connsiteX0" fmla="*/ 295902 w 499134"/>
              <a:gd name="connsiteY0" fmla="*/ 17470 h 458737"/>
              <a:gd name="connsiteX1" fmla="*/ 491844 w 499134"/>
              <a:gd name="connsiteY1" fmla="*/ 373730 h 458737"/>
              <a:gd name="connsiteX2" fmla="*/ 28707 w 499134"/>
              <a:gd name="connsiteY2" fmla="*/ 439044 h 458737"/>
              <a:gd name="connsiteX3" fmla="*/ 76208 w 499134"/>
              <a:gd name="connsiteY3" fmla="*/ 94660 h 458737"/>
              <a:gd name="connsiteX4" fmla="*/ 295902 w 499134"/>
              <a:gd name="connsiteY4" fmla="*/ 17470 h 45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134" h="458737">
                <a:moveTo>
                  <a:pt x="295902" y="17470"/>
                </a:moveTo>
                <a:cubicBezTo>
                  <a:pt x="365175" y="63982"/>
                  <a:pt x="536377" y="303468"/>
                  <a:pt x="491844" y="373730"/>
                </a:cubicBezTo>
                <a:cubicBezTo>
                  <a:pt x="447312" y="443992"/>
                  <a:pt x="97980" y="485556"/>
                  <a:pt x="28707" y="439044"/>
                </a:cubicBezTo>
                <a:cubicBezTo>
                  <a:pt x="-40566" y="392532"/>
                  <a:pt x="31675" y="164922"/>
                  <a:pt x="76208" y="94660"/>
                </a:cubicBezTo>
                <a:cubicBezTo>
                  <a:pt x="120740" y="24398"/>
                  <a:pt x="226629" y="-29042"/>
                  <a:pt x="295902" y="17470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79"/>
          <p:cNvSpPr/>
          <p:nvPr/>
        </p:nvSpPr>
        <p:spPr>
          <a:xfrm>
            <a:off x="3013325" y="5100910"/>
            <a:ext cx="465364" cy="450771"/>
          </a:xfrm>
          <a:custGeom>
            <a:avLst/>
            <a:gdLst>
              <a:gd name="connsiteX0" fmla="*/ 269416 w 465364"/>
              <a:gd name="connsiteY0" fmla="*/ 35176 h 450771"/>
              <a:gd name="connsiteX1" fmla="*/ 465359 w 465364"/>
              <a:gd name="connsiteY1" fmla="*/ 379561 h 450771"/>
              <a:gd name="connsiteX2" fmla="*/ 263478 w 465364"/>
              <a:gd name="connsiteY2" fmla="*/ 444875 h 450771"/>
              <a:gd name="connsiteX3" fmla="*/ 2221 w 465364"/>
              <a:gd name="connsiteY3" fmla="*/ 403311 h 450771"/>
              <a:gd name="connsiteX4" fmla="*/ 144725 w 465364"/>
              <a:gd name="connsiteY4" fmla="*/ 52989 h 450771"/>
              <a:gd name="connsiteX5" fmla="*/ 269416 w 465364"/>
              <a:gd name="connsiteY5" fmla="*/ 35176 h 4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64" h="450771">
                <a:moveTo>
                  <a:pt x="269416" y="35176"/>
                </a:moveTo>
                <a:cubicBezTo>
                  <a:pt x="322855" y="89605"/>
                  <a:pt x="466349" y="311278"/>
                  <a:pt x="465359" y="379561"/>
                </a:cubicBezTo>
                <a:cubicBezTo>
                  <a:pt x="464369" y="447844"/>
                  <a:pt x="340668" y="440917"/>
                  <a:pt x="263478" y="444875"/>
                </a:cubicBezTo>
                <a:cubicBezTo>
                  <a:pt x="186288" y="448833"/>
                  <a:pt x="22013" y="468625"/>
                  <a:pt x="2221" y="403311"/>
                </a:cubicBezTo>
                <a:cubicBezTo>
                  <a:pt x="-17571" y="337997"/>
                  <a:pt x="100193" y="114345"/>
                  <a:pt x="144725" y="52989"/>
                </a:cubicBezTo>
                <a:cubicBezTo>
                  <a:pt x="189257" y="-8367"/>
                  <a:pt x="215977" y="-19253"/>
                  <a:pt x="269416" y="35176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Freeform 780"/>
          <p:cNvSpPr/>
          <p:nvPr/>
        </p:nvSpPr>
        <p:spPr>
          <a:xfrm>
            <a:off x="3870844" y="5126480"/>
            <a:ext cx="477787" cy="452661"/>
          </a:xfrm>
          <a:custGeom>
            <a:avLst/>
            <a:gdLst>
              <a:gd name="connsiteX0" fmla="*/ 302546 w 476869"/>
              <a:gd name="connsiteY0" fmla="*/ 48602 h 473844"/>
              <a:gd name="connsiteX1" fmla="*/ 468801 w 476869"/>
              <a:gd name="connsiteY1" fmla="*/ 404862 h 473844"/>
              <a:gd name="connsiteX2" fmla="*/ 17538 w 476869"/>
              <a:gd name="connsiteY2" fmla="*/ 446426 h 473844"/>
              <a:gd name="connsiteX3" fmla="*/ 106603 w 476869"/>
              <a:gd name="connsiteY3" fmla="*/ 90166 h 473844"/>
              <a:gd name="connsiteX4" fmla="*/ 243169 w 476869"/>
              <a:gd name="connsiteY4" fmla="*/ 7039 h 473844"/>
              <a:gd name="connsiteX5" fmla="*/ 302546 w 476869"/>
              <a:gd name="connsiteY5" fmla="*/ 48602 h 473844"/>
              <a:gd name="connsiteX0" fmla="*/ 302546 w 477787"/>
              <a:gd name="connsiteY0" fmla="*/ 27419 h 452661"/>
              <a:gd name="connsiteX1" fmla="*/ 468801 w 477787"/>
              <a:gd name="connsiteY1" fmla="*/ 383679 h 452661"/>
              <a:gd name="connsiteX2" fmla="*/ 17538 w 477787"/>
              <a:gd name="connsiteY2" fmla="*/ 425243 h 452661"/>
              <a:gd name="connsiteX3" fmla="*/ 106603 w 477787"/>
              <a:gd name="connsiteY3" fmla="*/ 68983 h 452661"/>
              <a:gd name="connsiteX4" fmla="*/ 302546 w 477787"/>
              <a:gd name="connsiteY4" fmla="*/ 27419 h 45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87" h="452661">
                <a:moveTo>
                  <a:pt x="302546" y="27419"/>
                </a:moveTo>
                <a:cubicBezTo>
                  <a:pt x="362912" y="79868"/>
                  <a:pt x="516302" y="317375"/>
                  <a:pt x="468801" y="383679"/>
                </a:cubicBezTo>
                <a:cubicBezTo>
                  <a:pt x="421300" y="449983"/>
                  <a:pt x="77904" y="477692"/>
                  <a:pt x="17538" y="425243"/>
                </a:cubicBezTo>
                <a:cubicBezTo>
                  <a:pt x="-42828" y="372794"/>
                  <a:pt x="68998" y="142214"/>
                  <a:pt x="106603" y="68983"/>
                </a:cubicBezTo>
                <a:cubicBezTo>
                  <a:pt x="154104" y="2679"/>
                  <a:pt x="242180" y="-25030"/>
                  <a:pt x="302546" y="27419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Freeform 767"/>
          <p:cNvSpPr/>
          <p:nvPr/>
        </p:nvSpPr>
        <p:spPr>
          <a:xfrm>
            <a:off x="431795" y="2178568"/>
            <a:ext cx="1503527" cy="1492282"/>
          </a:xfrm>
          <a:custGeom>
            <a:avLst/>
            <a:gdLst>
              <a:gd name="connsiteX0" fmla="*/ 1182463 w 1503527"/>
              <a:gd name="connsiteY0" fmla="*/ 563 h 1492282"/>
              <a:gd name="connsiteX1" fmla="*/ 1419969 w 1503527"/>
              <a:gd name="connsiteY1" fmla="*/ 208381 h 1492282"/>
              <a:gd name="connsiteX2" fmla="*/ 1229964 w 1503527"/>
              <a:gd name="connsiteY2" fmla="*/ 713082 h 1492282"/>
              <a:gd name="connsiteX3" fmla="*/ 1503096 w 1503527"/>
              <a:gd name="connsiteY3" fmla="*/ 1211846 h 1492282"/>
              <a:gd name="connsiteX4" fmla="*/ 1277465 w 1503527"/>
              <a:gd name="connsiteY4" fmla="*/ 1484978 h 1492282"/>
              <a:gd name="connsiteX5" fmla="*/ 713387 w 1503527"/>
              <a:gd name="connsiteY5" fmla="*/ 1354350 h 1492282"/>
              <a:gd name="connsiteX6" fmla="*/ 291813 w 1503527"/>
              <a:gd name="connsiteY6" fmla="*/ 1490916 h 1492282"/>
              <a:gd name="connsiteX7" fmla="*/ 868 w 1503527"/>
              <a:gd name="connsiteY7" fmla="*/ 1384038 h 1492282"/>
              <a:gd name="connsiteX8" fmla="*/ 220561 w 1503527"/>
              <a:gd name="connsiteY8" fmla="*/ 837773 h 1492282"/>
              <a:gd name="connsiteX9" fmla="*/ 719325 w 1503527"/>
              <a:gd name="connsiteY9" fmla="*/ 261820 h 1492282"/>
              <a:gd name="connsiteX10" fmla="*/ 1182463 w 1503527"/>
              <a:gd name="connsiteY10" fmla="*/ 563 h 14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3527" h="1492282">
                <a:moveTo>
                  <a:pt x="1182463" y="563"/>
                </a:moveTo>
                <a:cubicBezTo>
                  <a:pt x="1299237" y="-8344"/>
                  <a:pt x="1412052" y="89628"/>
                  <a:pt x="1419969" y="208381"/>
                </a:cubicBezTo>
                <a:cubicBezTo>
                  <a:pt x="1427886" y="327134"/>
                  <a:pt x="1216110" y="545838"/>
                  <a:pt x="1229964" y="713082"/>
                </a:cubicBezTo>
                <a:cubicBezTo>
                  <a:pt x="1243818" y="880326"/>
                  <a:pt x="1495179" y="1083197"/>
                  <a:pt x="1503096" y="1211846"/>
                </a:cubicBezTo>
                <a:cubicBezTo>
                  <a:pt x="1511013" y="1340495"/>
                  <a:pt x="1409083" y="1461227"/>
                  <a:pt x="1277465" y="1484978"/>
                </a:cubicBezTo>
                <a:cubicBezTo>
                  <a:pt x="1145847" y="1508729"/>
                  <a:pt x="877662" y="1353360"/>
                  <a:pt x="713387" y="1354350"/>
                </a:cubicBezTo>
                <a:cubicBezTo>
                  <a:pt x="549112" y="1355340"/>
                  <a:pt x="410566" y="1485968"/>
                  <a:pt x="291813" y="1490916"/>
                </a:cubicBezTo>
                <a:cubicBezTo>
                  <a:pt x="173060" y="1495864"/>
                  <a:pt x="12743" y="1492895"/>
                  <a:pt x="868" y="1384038"/>
                </a:cubicBezTo>
                <a:cubicBezTo>
                  <a:pt x="-11007" y="1275181"/>
                  <a:pt x="100818" y="1024809"/>
                  <a:pt x="220561" y="837773"/>
                </a:cubicBezTo>
                <a:cubicBezTo>
                  <a:pt x="340304" y="650737"/>
                  <a:pt x="560987" y="401355"/>
                  <a:pt x="719325" y="261820"/>
                </a:cubicBezTo>
                <a:cubicBezTo>
                  <a:pt x="877663" y="122285"/>
                  <a:pt x="1065689" y="9470"/>
                  <a:pt x="1182463" y="563"/>
                </a:cubicBezTo>
                <a:close/>
              </a:path>
            </a:pathLst>
          </a:custGeom>
          <a:solidFill>
            <a:srgbClr val="F0F0F0"/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5" name="Straight Connector 664"/>
          <p:cNvCxnSpPr/>
          <p:nvPr/>
        </p:nvCxnSpPr>
        <p:spPr>
          <a:xfrm flipH="1" flipV="1">
            <a:off x="2508136" y="3491283"/>
            <a:ext cx="319904" cy="381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/>
          <p:cNvCxnSpPr/>
          <p:nvPr/>
        </p:nvCxnSpPr>
        <p:spPr>
          <a:xfrm flipV="1">
            <a:off x="3248872" y="4938252"/>
            <a:ext cx="319906" cy="381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1" name="Straight Connector 670"/>
          <p:cNvCxnSpPr>
            <a:endCxn id="551" idx="5"/>
          </p:cNvCxnSpPr>
          <p:nvPr/>
        </p:nvCxnSpPr>
        <p:spPr>
          <a:xfrm flipH="1" flipV="1">
            <a:off x="3770631" y="3973572"/>
            <a:ext cx="319903" cy="3814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/>
          <p:nvPr/>
        </p:nvCxnSpPr>
        <p:spPr>
          <a:xfrm flipH="1" flipV="1">
            <a:off x="3770632" y="4938252"/>
            <a:ext cx="319902" cy="3814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Connector 682"/>
          <p:cNvCxnSpPr/>
          <p:nvPr/>
        </p:nvCxnSpPr>
        <p:spPr>
          <a:xfrm flipH="1">
            <a:off x="2407208" y="4938252"/>
            <a:ext cx="319907" cy="3814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/>
          <p:cNvCxnSpPr>
            <a:stCxn id="563" idx="3"/>
          </p:cNvCxnSpPr>
          <p:nvPr/>
        </p:nvCxnSpPr>
        <p:spPr>
          <a:xfrm flipH="1">
            <a:off x="1986376" y="4455912"/>
            <a:ext cx="319906" cy="3814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/>
          <p:cNvCxnSpPr>
            <a:endCxn id="548" idx="5"/>
          </p:cNvCxnSpPr>
          <p:nvPr/>
        </p:nvCxnSpPr>
        <p:spPr>
          <a:xfrm flipH="1" flipV="1">
            <a:off x="1245639" y="3973572"/>
            <a:ext cx="318372" cy="381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Connector 655"/>
          <p:cNvCxnSpPr>
            <a:stCxn id="548" idx="3"/>
          </p:cNvCxnSpPr>
          <p:nvPr/>
        </p:nvCxnSpPr>
        <p:spPr>
          <a:xfrm flipH="1">
            <a:off x="723880" y="3973572"/>
            <a:ext cx="319906" cy="381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/>
          <p:cNvCxnSpPr>
            <a:stCxn id="524" idx="1"/>
          </p:cNvCxnSpPr>
          <p:nvPr/>
        </p:nvCxnSpPr>
        <p:spPr>
          <a:xfrm flipH="1" flipV="1">
            <a:off x="2508130" y="1783576"/>
            <a:ext cx="639816" cy="5411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>
            <a:endCxn id="528" idx="5"/>
          </p:cNvCxnSpPr>
          <p:nvPr/>
        </p:nvCxnSpPr>
        <p:spPr>
          <a:xfrm flipH="1" flipV="1">
            <a:off x="1245639" y="3008892"/>
            <a:ext cx="218977" cy="2804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>
            <a:stCxn id="528" idx="3"/>
          </p:cNvCxnSpPr>
          <p:nvPr/>
        </p:nvCxnSpPr>
        <p:spPr>
          <a:xfrm flipH="1">
            <a:off x="723880" y="3008892"/>
            <a:ext cx="319906" cy="3818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>
            <a:endCxn id="530" idx="5"/>
          </p:cNvCxnSpPr>
          <p:nvPr/>
        </p:nvCxnSpPr>
        <p:spPr>
          <a:xfrm flipH="1" flipV="1">
            <a:off x="2928967" y="3008892"/>
            <a:ext cx="319905" cy="3818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>
            <a:stCxn id="530" idx="3"/>
          </p:cNvCxnSpPr>
          <p:nvPr/>
        </p:nvCxnSpPr>
        <p:spPr>
          <a:xfrm flipH="1">
            <a:off x="2508135" y="3008892"/>
            <a:ext cx="218979" cy="280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Out-of-core </a:t>
            </a:r>
            <a:r>
              <a:rPr lang="en-US" dirty="0" err="1" smtClean="0"/>
              <a:t>kd</a:t>
            </a:r>
            <a:r>
              <a:rPr lang="en-US" dirty="0" smtClean="0"/>
              <a:t>-tree</a:t>
            </a:r>
            <a:endParaRPr lang="en-US" dirty="0"/>
          </a:p>
        </p:txBody>
      </p:sp>
      <p:cxnSp>
        <p:nvCxnSpPr>
          <p:cNvPr id="45" name="Straight Connector 44"/>
          <p:cNvCxnSpPr>
            <a:endCxn id="522" idx="7"/>
          </p:cNvCxnSpPr>
          <p:nvPr/>
        </p:nvCxnSpPr>
        <p:spPr>
          <a:xfrm flipH="1">
            <a:off x="1666471" y="1783576"/>
            <a:ext cx="639806" cy="5411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" name="Oval 521"/>
          <p:cNvSpPr/>
          <p:nvPr/>
        </p:nvSpPr>
        <p:spPr>
          <a:xfrm>
            <a:off x="1422813" y="228289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/>
        </p:nvSpPr>
        <p:spPr>
          <a:xfrm>
            <a:off x="3106141" y="228289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Oval 527"/>
          <p:cNvSpPr/>
          <p:nvPr/>
        </p:nvSpPr>
        <p:spPr>
          <a:xfrm>
            <a:off x="1001981" y="276523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/>
        </p:nvSpPr>
        <p:spPr>
          <a:xfrm>
            <a:off x="2685309" y="276523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Oval 530"/>
          <p:cNvSpPr/>
          <p:nvPr/>
        </p:nvSpPr>
        <p:spPr>
          <a:xfrm>
            <a:off x="3526973" y="276523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/>
          <p:nvPr/>
        </p:nvSpPr>
        <p:spPr>
          <a:xfrm>
            <a:off x="1001981" y="372991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/>
          <p:nvPr/>
        </p:nvSpPr>
        <p:spPr>
          <a:xfrm>
            <a:off x="1843645" y="372991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3526973" y="372991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Oval 562"/>
          <p:cNvSpPr/>
          <p:nvPr/>
        </p:nvSpPr>
        <p:spPr>
          <a:xfrm>
            <a:off x="2264477" y="421225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Oval 563"/>
          <p:cNvSpPr/>
          <p:nvPr/>
        </p:nvSpPr>
        <p:spPr>
          <a:xfrm>
            <a:off x="3106141" y="421225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7" name="Straight Connector 596"/>
          <p:cNvCxnSpPr>
            <a:stCxn id="522" idx="3"/>
            <a:endCxn id="528" idx="7"/>
          </p:cNvCxnSpPr>
          <p:nvPr/>
        </p:nvCxnSpPr>
        <p:spPr>
          <a:xfrm flipH="1">
            <a:off x="1245639" y="252655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>
            <a:stCxn id="524" idx="3"/>
            <a:endCxn id="530" idx="7"/>
          </p:cNvCxnSpPr>
          <p:nvPr/>
        </p:nvCxnSpPr>
        <p:spPr>
          <a:xfrm flipH="1">
            <a:off x="2928967" y="252655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>
            <a:stCxn id="524" idx="5"/>
            <a:endCxn id="531" idx="1"/>
          </p:cNvCxnSpPr>
          <p:nvPr/>
        </p:nvCxnSpPr>
        <p:spPr>
          <a:xfrm>
            <a:off x="3349799" y="252655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>
            <a:stCxn id="531" idx="5"/>
          </p:cNvCxnSpPr>
          <p:nvPr/>
        </p:nvCxnSpPr>
        <p:spPr>
          <a:xfrm>
            <a:off x="3770631" y="3008892"/>
            <a:ext cx="218976" cy="2809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0" name="Rectangle 639"/>
          <p:cNvSpPr/>
          <p:nvPr/>
        </p:nvSpPr>
        <p:spPr>
          <a:xfrm>
            <a:off x="2273379" y="1539917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2" name="Straight Connector 651"/>
          <p:cNvCxnSpPr>
            <a:endCxn id="548" idx="7"/>
          </p:cNvCxnSpPr>
          <p:nvPr/>
        </p:nvCxnSpPr>
        <p:spPr>
          <a:xfrm flipH="1">
            <a:off x="1245639" y="3491231"/>
            <a:ext cx="218977" cy="2804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2" name="Straight Connector 661"/>
          <p:cNvCxnSpPr>
            <a:endCxn id="549" idx="7"/>
          </p:cNvCxnSpPr>
          <p:nvPr/>
        </p:nvCxnSpPr>
        <p:spPr>
          <a:xfrm flipH="1">
            <a:off x="2087303" y="3491283"/>
            <a:ext cx="218979" cy="280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8" name="Straight Connector 667"/>
          <p:cNvCxnSpPr>
            <a:endCxn id="551" idx="7"/>
          </p:cNvCxnSpPr>
          <p:nvPr/>
        </p:nvCxnSpPr>
        <p:spPr>
          <a:xfrm flipH="1">
            <a:off x="3770631" y="3491671"/>
            <a:ext cx="218976" cy="280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/>
          <p:cNvCxnSpPr>
            <a:stCxn id="551" idx="3"/>
            <a:endCxn id="564" idx="7"/>
          </p:cNvCxnSpPr>
          <p:nvPr/>
        </p:nvCxnSpPr>
        <p:spPr>
          <a:xfrm flipH="1">
            <a:off x="3349799" y="397357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7" name="Straight Connector 676"/>
          <p:cNvCxnSpPr>
            <a:stCxn id="564" idx="3"/>
          </p:cNvCxnSpPr>
          <p:nvPr/>
        </p:nvCxnSpPr>
        <p:spPr>
          <a:xfrm flipH="1">
            <a:off x="2928967" y="445591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Connector 679"/>
          <p:cNvCxnSpPr>
            <a:endCxn id="564" idx="5"/>
          </p:cNvCxnSpPr>
          <p:nvPr/>
        </p:nvCxnSpPr>
        <p:spPr>
          <a:xfrm flipH="1" flipV="1">
            <a:off x="3349799" y="445591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Connector 692"/>
          <p:cNvCxnSpPr>
            <a:stCxn id="549" idx="5"/>
            <a:endCxn id="563" idx="1"/>
          </p:cNvCxnSpPr>
          <p:nvPr/>
        </p:nvCxnSpPr>
        <p:spPr>
          <a:xfrm>
            <a:off x="2087303" y="3973572"/>
            <a:ext cx="218979" cy="280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9" name="Rectangle 698"/>
          <p:cNvSpPr/>
          <p:nvPr/>
        </p:nvSpPr>
        <p:spPr>
          <a:xfrm>
            <a:off x="1421280" y="3248013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Rectangle 699"/>
          <p:cNvSpPr/>
          <p:nvPr/>
        </p:nvSpPr>
        <p:spPr>
          <a:xfrm>
            <a:off x="2264473" y="3248013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Rectangle 700"/>
          <p:cNvSpPr/>
          <p:nvPr/>
        </p:nvSpPr>
        <p:spPr>
          <a:xfrm>
            <a:off x="3947803" y="3247624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Rectangle 701"/>
          <p:cNvSpPr/>
          <p:nvPr/>
        </p:nvSpPr>
        <p:spPr>
          <a:xfrm>
            <a:off x="2685308" y="4694593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Rectangle 702"/>
          <p:cNvSpPr/>
          <p:nvPr/>
        </p:nvSpPr>
        <p:spPr>
          <a:xfrm>
            <a:off x="3526972" y="4694592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Isosceles Triangle 714"/>
          <p:cNvSpPr/>
          <p:nvPr/>
        </p:nvSpPr>
        <p:spPr>
          <a:xfrm>
            <a:off x="563337" y="3247624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>
            <a:off x="3106141" y="3247623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Isosceles Triangle 716"/>
          <p:cNvSpPr/>
          <p:nvPr/>
        </p:nvSpPr>
        <p:spPr>
          <a:xfrm>
            <a:off x="572242" y="4212253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Isosceles Triangle 717"/>
          <p:cNvSpPr/>
          <p:nvPr/>
        </p:nvSpPr>
        <p:spPr>
          <a:xfrm>
            <a:off x="1412373" y="4212252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Isosceles Triangle 718"/>
          <p:cNvSpPr/>
          <p:nvPr/>
        </p:nvSpPr>
        <p:spPr>
          <a:xfrm>
            <a:off x="3938896" y="4212251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Isosceles Triangle 720"/>
          <p:cNvSpPr/>
          <p:nvPr/>
        </p:nvSpPr>
        <p:spPr>
          <a:xfrm>
            <a:off x="1834738" y="4694591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Isosceles Triangle 721"/>
          <p:cNvSpPr/>
          <p:nvPr/>
        </p:nvSpPr>
        <p:spPr>
          <a:xfrm>
            <a:off x="2255566" y="5176934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Isosceles Triangle 724"/>
          <p:cNvSpPr/>
          <p:nvPr/>
        </p:nvSpPr>
        <p:spPr>
          <a:xfrm>
            <a:off x="3097234" y="5176933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Isosceles Triangle 725"/>
          <p:cNvSpPr/>
          <p:nvPr/>
        </p:nvSpPr>
        <p:spPr>
          <a:xfrm>
            <a:off x="3939864" y="5176932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Isosceles Triangle 772"/>
          <p:cNvSpPr/>
          <p:nvPr/>
        </p:nvSpPr>
        <p:spPr>
          <a:xfrm>
            <a:off x="2676400" y="3729914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4678824" y="4113272"/>
            <a:ext cx="4326626" cy="1798578"/>
          </a:xfrm>
        </p:spPr>
        <p:txBody>
          <a:bodyPr/>
          <a:lstStyle/>
          <a:p>
            <a:r>
              <a:rPr lang="en-US" dirty="0" smtClean="0"/>
              <a:t>Grouped into </a:t>
            </a:r>
            <a:r>
              <a:rPr lang="en-US" b="1" dirty="0" err="1" smtClean="0"/>
              <a:t>treelets</a:t>
            </a:r>
            <a:endParaRPr lang="en-US" b="1" dirty="0" smtClean="0"/>
          </a:p>
          <a:p>
            <a:pPr lvl="1"/>
            <a:r>
              <a:rPr lang="en-US" dirty="0" smtClean="0"/>
              <a:t>LOD </a:t>
            </a:r>
            <a:r>
              <a:rPr lang="en-US" dirty="0" smtClean="0">
                <a:sym typeface="Wingdings" pitchFamily="2" charset="2"/>
              </a:rPr>
              <a:t> other </a:t>
            </a:r>
            <a:r>
              <a:rPr lang="en-US" dirty="0" err="1" smtClean="0">
                <a:sym typeface="Wingdings" pitchFamily="2" charset="2"/>
              </a:rPr>
              <a:t>treelets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Leaf  triangles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7919040" y="1977864"/>
            <a:ext cx="285463" cy="285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919040" y="2476362"/>
            <a:ext cx="285463" cy="2854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/>
          <p:cNvSpPr/>
          <p:nvPr/>
        </p:nvSpPr>
        <p:spPr>
          <a:xfrm>
            <a:off x="7910133" y="3425710"/>
            <a:ext cx="303276" cy="285463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 bwMode="auto">
          <a:xfrm>
            <a:off x="4678824" y="1266824"/>
            <a:ext cx="4163551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types of </a:t>
            </a:r>
            <a:r>
              <a:rPr lang="en-US" b="1" dirty="0" smtClean="0"/>
              <a:t>nodes</a:t>
            </a:r>
          </a:p>
          <a:p>
            <a:pPr lvl="1"/>
            <a:r>
              <a:rPr lang="en-US" b="1" dirty="0" smtClean="0"/>
              <a:t>Basic</a:t>
            </a:r>
          </a:p>
          <a:p>
            <a:pPr lvl="1"/>
            <a:r>
              <a:rPr lang="en-US" b="1" dirty="0" smtClean="0"/>
              <a:t>LOD</a:t>
            </a:r>
            <a:r>
              <a:rPr lang="en-US" dirty="0" smtClean="0"/>
              <a:t>: voxel</a:t>
            </a:r>
          </a:p>
          <a:p>
            <a:pPr lvl="2"/>
            <a:r>
              <a:rPr lang="en-US" dirty="0" smtClean="0"/>
              <a:t>Every 3</a:t>
            </a:r>
            <a:r>
              <a:rPr lang="en-US" baseline="30000" dirty="0" smtClean="0"/>
              <a:t>rd</a:t>
            </a:r>
            <a:r>
              <a:rPr lang="en-US" dirty="0" smtClean="0"/>
              <a:t> level</a:t>
            </a:r>
          </a:p>
          <a:p>
            <a:pPr lvl="1"/>
            <a:r>
              <a:rPr lang="en-US" b="1" dirty="0" smtClean="0"/>
              <a:t>Leaf</a:t>
            </a:r>
            <a:r>
              <a:rPr lang="en-US" dirty="0" smtClean="0"/>
              <a:t>: triangles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70" grpId="0" animBg="1"/>
      <p:bldP spid="772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68" grpId="0" animBg="1"/>
      <p:bldP spid="6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4" y="1242204"/>
            <a:ext cx="4486351" cy="4502988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86349" y="1266824"/>
            <a:ext cx="3943351" cy="462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Treelets </a:t>
            </a:r>
            <a:r>
              <a:rPr lang="en-US" sz="3000" dirty="0" smtClean="0">
                <a:sym typeface="Wingdings" pitchFamily="2" charset="2"/>
              </a:rPr>
              <a:t> </a:t>
            </a:r>
            <a:r>
              <a:rPr lang="en-US" sz="3000" b="1" dirty="0" smtClean="0">
                <a:sym typeface="Wingdings" pitchFamily="2" charset="2"/>
              </a:rPr>
              <a:t>blocks</a:t>
            </a:r>
          </a:p>
          <a:p>
            <a:pPr lvl="1"/>
            <a:r>
              <a:rPr lang="en-US" sz="2600" dirty="0" smtClean="0">
                <a:sym typeface="Wingdings" pitchFamily="2" charset="2"/>
              </a:rPr>
              <a:t>Breadth-first order</a:t>
            </a:r>
          </a:p>
          <a:p>
            <a:r>
              <a:rPr lang="en-US" sz="3000" dirty="0" smtClean="0">
                <a:sym typeface="Wingdings" pitchFamily="2" charset="2"/>
              </a:rPr>
              <a:t>Two types of blocks</a:t>
            </a:r>
          </a:p>
          <a:p>
            <a:pPr lvl="1"/>
            <a:r>
              <a:rPr lang="en-US" sz="2600" i="1" dirty="0" err="1" smtClean="0">
                <a:sym typeface="Wingdings" pitchFamily="2" charset="2"/>
              </a:rPr>
              <a:t>Treelet</a:t>
            </a:r>
            <a:r>
              <a:rPr lang="en-US" sz="2600" i="1" dirty="0" smtClean="0">
                <a:sym typeface="Wingdings" pitchFamily="2" charset="2"/>
              </a:rPr>
              <a:t> blocks</a:t>
            </a:r>
          </a:p>
          <a:p>
            <a:pPr lvl="1"/>
            <a:r>
              <a:rPr lang="en-US" sz="2600" i="1" dirty="0" smtClean="0">
                <a:sym typeface="Wingdings" pitchFamily="2" charset="2"/>
              </a:rPr>
              <a:t>Triangle blocks</a:t>
            </a:r>
          </a:p>
          <a:p>
            <a:r>
              <a:rPr lang="en-US" sz="3000" dirty="0" smtClean="0">
                <a:sym typeface="Wingdings" pitchFamily="2" charset="2"/>
              </a:rPr>
              <a:t>Blocks  </a:t>
            </a:r>
            <a:r>
              <a:rPr lang="en-US" sz="3000" b="1" dirty="0" smtClean="0">
                <a:sym typeface="Wingdings" pitchFamily="2" charset="2"/>
              </a:rPr>
              <a:t>LOD levels</a:t>
            </a:r>
          </a:p>
          <a:p>
            <a:r>
              <a:rPr lang="en-US" sz="3000" dirty="0">
                <a:sym typeface="Wingdings" pitchFamily="2" charset="2"/>
              </a:rPr>
              <a:t>Block size: 64 KB</a:t>
            </a:r>
          </a:p>
          <a:p>
            <a:r>
              <a:rPr lang="en-US" sz="3000" dirty="0">
                <a:sym typeface="Wingdings" pitchFamily="2" charset="2"/>
              </a:rPr>
              <a:t>LZ </a:t>
            </a:r>
            <a:r>
              <a:rPr lang="en-US" sz="3000" dirty="0" smtClean="0">
                <a:sym typeface="Wingdings" pitchFamily="2" charset="2"/>
              </a:rPr>
              <a:t>compressed</a:t>
            </a:r>
          </a:p>
          <a:p>
            <a:pPr lvl="1"/>
            <a:r>
              <a:rPr lang="en-US" sz="2600" dirty="0" smtClean="0">
                <a:sym typeface="Wingdings" pitchFamily="2" charset="2"/>
              </a:rPr>
              <a:t>Ratio: </a:t>
            </a:r>
            <a:r>
              <a:rPr lang="en-US" sz="2600" dirty="0" smtClean="0">
                <a:latin typeface="Cambria Math"/>
                <a:ea typeface="Cambria Math"/>
                <a:cs typeface="Calibri"/>
                <a:sym typeface="Wingdings" pitchFamily="2" charset="2"/>
              </a:rPr>
              <a:t>~50-60%</a:t>
            </a:r>
            <a:endParaRPr lang="en-US" sz="2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46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voxel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577" y="1266825"/>
            <a:ext cx="3752491" cy="4600576"/>
          </a:xfrm>
        </p:spPr>
        <p:txBody>
          <a:bodyPr/>
          <a:lstStyle/>
          <a:p>
            <a:r>
              <a:rPr lang="en-US" dirty="0" smtClean="0"/>
              <a:t>Fills </a:t>
            </a:r>
            <a:r>
              <a:rPr lang="en-US" dirty="0" err="1" smtClean="0"/>
              <a:t>kd</a:t>
            </a:r>
            <a:r>
              <a:rPr lang="en-US" dirty="0" smtClean="0"/>
              <a:t>-node</a:t>
            </a:r>
            <a:endParaRPr lang="en-US" sz="2000" dirty="0" smtClean="0"/>
          </a:p>
        </p:txBody>
      </p:sp>
      <p:sp>
        <p:nvSpPr>
          <p:cNvPr id="6" name="Parallelogram 5"/>
          <p:cNvSpPr/>
          <p:nvPr/>
        </p:nvSpPr>
        <p:spPr>
          <a:xfrm>
            <a:off x="879366" y="2422678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rgbClr val="B3A2C7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5400000">
            <a:off x="2862412" y="3158201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rgbClr val="31859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9365" y="2971111"/>
            <a:ext cx="2718594" cy="1662780"/>
          </a:xfrm>
          <a:prstGeom prst="rect">
            <a:avLst/>
          </a:prstGeom>
          <a:solidFill>
            <a:srgbClr val="77933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0836" y="1938269"/>
            <a:ext cx="95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-node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 flipV="1">
            <a:off x="2970837" y="3119335"/>
            <a:ext cx="286764" cy="15236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1"/>
          </p:cNvCxnSpPr>
          <p:nvPr/>
        </p:nvCxnSpPr>
        <p:spPr>
          <a:xfrm flipH="1">
            <a:off x="1619203" y="2422678"/>
            <a:ext cx="2601" cy="1662782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9366" y="4085460"/>
            <a:ext cx="739838" cy="548126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7" idx="2"/>
          </p:cNvCxnSpPr>
          <p:nvPr/>
        </p:nvCxnSpPr>
        <p:spPr>
          <a:xfrm flipV="1">
            <a:off x="1619203" y="4079799"/>
            <a:ext cx="2718594" cy="5634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35922" y="4359676"/>
            <a:ext cx="274178" cy="73903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619203" y="2422653"/>
            <a:ext cx="2718594" cy="1662780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"/>
          <p:cNvSpPr/>
          <p:nvPr/>
        </p:nvSpPr>
        <p:spPr>
          <a:xfrm rot="5400000">
            <a:off x="143818" y="3158507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chemeClr val="tx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arallelogram 5"/>
          <p:cNvSpPr/>
          <p:nvPr/>
        </p:nvSpPr>
        <p:spPr>
          <a:xfrm>
            <a:off x="863536" y="4085460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6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 voxel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577" y="1266825"/>
            <a:ext cx="3752491" cy="4600576"/>
          </a:xfrm>
        </p:spPr>
        <p:txBody>
          <a:bodyPr/>
          <a:lstStyle/>
          <a:p>
            <a:r>
              <a:rPr lang="en-US" dirty="0" smtClean="0"/>
              <a:t>Fills </a:t>
            </a:r>
            <a:r>
              <a:rPr lang="en-US" dirty="0" err="1" smtClean="0"/>
              <a:t>kd</a:t>
            </a:r>
            <a:r>
              <a:rPr lang="en-US" dirty="0" smtClean="0"/>
              <a:t>-node</a:t>
            </a:r>
            <a:br>
              <a:rPr lang="en-US" dirty="0" smtClean="0"/>
            </a:br>
            <a:endParaRPr lang="en-US" sz="2000" dirty="0" smtClean="0"/>
          </a:p>
          <a:p>
            <a:r>
              <a:rPr lang="en-US" b="1" dirty="0" smtClean="0"/>
              <a:t>Shading attributes</a:t>
            </a:r>
          </a:p>
          <a:p>
            <a:pPr lvl="1"/>
            <a:r>
              <a:rPr lang="en-US" dirty="0" smtClean="0"/>
              <a:t>Normal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Per-face or average</a:t>
            </a:r>
            <a:endParaRPr lang="en-US" sz="2000" i="1" dirty="0" smtClean="0"/>
          </a:p>
        </p:txBody>
      </p:sp>
      <p:sp>
        <p:nvSpPr>
          <p:cNvPr id="6" name="Parallelogram 5"/>
          <p:cNvSpPr/>
          <p:nvPr/>
        </p:nvSpPr>
        <p:spPr>
          <a:xfrm>
            <a:off x="879366" y="2422678"/>
            <a:ext cx="3458006" cy="548431"/>
          </a:xfrm>
          <a:custGeom>
            <a:avLst/>
            <a:gdLst>
              <a:gd name="connsiteX0" fmla="*/ 0 w 2663543"/>
              <a:gd name="connsiteY0" fmla="*/ 596132 h 596132"/>
              <a:gd name="connsiteX1" fmla="*/ 149033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663543"/>
              <a:gd name="connsiteY0" fmla="*/ 596132 h 596132"/>
              <a:gd name="connsiteX1" fmla="*/ 416914 w 2663543"/>
              <a:gd name="connsiteY1" fmla="*/ 0 h 596132"/>
              <a:gd name="connsiteX2" fmla="*/ 2663543 w 2663543"/>
              <a:gd name="connsiteY2" fmla="*/ 0 h 596132"/>
              <a:gd name="connsiteX3" fmla="*/ 2514510 w 2663543"/>
              <a:gd name="connsiteY3" fmla="*/ 596132 h 596132"/>
              <a:gd name="connsiteX4" fmla="*/ 0 w 2663543"/>
              <a:gd name="connsiteY4" fmla="*/ 596132 h 596132"/>
              <a:gd name="connsiteX0" fmla="*/ 0 w 2921120"/>
              <a:gd name="connsiteY0" fmla="*/ 596132 h 596132"/>
              <a:gd name="connsiteX1" fmla="*/ 416914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2921120"/>
              <a:gd name="connsiteY0" fmla="*/ 596132 h 596132"/>
              <a:gd name="connsiteX1" fmla="*/ 686185 w 2921120"/>
              <a:gd name="connsiteY1" fmla="*/ 0 h 596132"/>
              <a:gd name="connsiteX2" fmla="*/ 2921120 w 2921120"/>
              <a:gd name="connsiteY2" fmla="*/ 0 h 596132"/>
              <a:gd name="connsiteX3" fmla="*/ 2514510 w 2921120"/>
              <a:gd name="connsiteY3" fmla="*/ 596132 h 596132"/>
              <a:gd name="connsiteX4" fmla="*/ 0 w 2921120"/>
              <a:gd name="connsiteY4" fmla="*/ 596132 h 596132"/>
              <a:gd name="connsiteX0" fmla="*/ 0 w 3190391"/>
              <a:gd name="connsiteY0" fmla="*/ 596132 h 596132"/>
              <a:gd name="connsiteX1" fmla="*/ 686185 w 3190391"/>
              <a:gd name="connsiteY1" fmla="*/ 0 h 596132"/>
              <a:gd name="connsiteX2" fmla="*/ 3190391 w 3190391"/>
              <a:gd name="connsiteY2" fmla="*/ 0 h 596132"/>
              <a:gd name="connsiteX3" fmla="*/ 2514510 w 3190391"/>
              <a:gd name="connsiteY3" fmla="*/ 596132 h 596132"/>
              <a:gd name="connsiteX4" fmla="*/ 0 w 3190391"/>
              <a:gd name="connsiteY4" fmla="*/ 596132 h 596132"/>
              <a:gd name="connsiteX0" fmla="*/ 0 w 3196001"/>
              <a:gd name="connsiteY0" fmla="*/ 596132 h 596132"/>
              <a:gd name="connsiteX1" fmla="*/ 686185 w 3196001"/>
              <a:gd name="connsiteY1" fmla="*/ 0 h 596132"/>
              <a:gd name="connsiteX2" fmla="*/ 3196001 w 3196001"/>
              <a:gd name="connsiteY2" fmla="*/ 0 h 596132"/>
              <a:gd name="connsiteX3" fmla="*/ 2514510 w 3196001"/>
              <a:gd name="connsiteY3" fmla="*/ 596132 h 596132"/>
              <a:gd name="connsiteX4" fmla="*/ 0 w 3196001"/>
              <a:gd name="connsiteY4" fmla="*/ 596132 h 59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01" h="596132">
                <a:moveTo>
                  <a:pt x="0" y="596132"/>
                </a:moveTo>
                <a:lnTo>
                  <a:pt x="686185" y="0"/>
                </a:lnTo>
                <a:lnTo>
                  <a:pt x="3196001" y="0"/>
                </a:lnTo>
                <a:lnTo>
                  <a:pt x="2514510" y="596132"/>
                </a:lnTo>
                <a:lnTo>
                  <a:pt x="0" y="59613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5400000">
            <a:off x="2862412" y="3158201"/>
            <a:ext cx="2210932" cy="739837"/>
          </a:xfrm>
          <a:custGeom>
            <a:avLst/>
            <a:gdLst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503291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93766 w 1772463"/>
              <a:gd name="connsiteY3" fmla="*/ 1076687 h 1076687"/>
              <a:gd name="connsiteX4" fmla="*/ 0 w 1772463"/>
              <a:gd name="connsiteY4" fmla="*/ 1076687 h 1076687"/>
              <a:gd name="connsiteX0" fmla="*/ 0 w 1772463"/>
              <a:gd name="connsiteY0" fmla="*/ 1076687 h 1076687"/>
              <a:gd name="connsiteX1" fmla="*/ 269172 w 1772463"/>
              <a:gd name="connsiteY1" fmla="*/ 0 h 1076687"/>
              <a:gd name="connsiteX2" fmla="*/ 1772463 w 1772463"/>
              <a:gd name="connsiteY2" fmla="*/ 0 h 1076687"/>
              <a:gd name="connsiteX3" fmla="*/ 1486622 w 1772463"/>
              <a:gd name="connsiteY3" fmla="*/ 1076687 h 1076687"/>
              <a:gd name="connsiteX4" fmla="*/ 0 w 1772463"/>
              <a:gd name="connsiteY4" fmla="*/ 1076687 h 1076687"/>
              <a:gd name="connsiteX0" fmla="*/ 488066 w 2260529"/>
              <a:gd name="connsiteY0" fmla="*/ 1076687 h 1076687"/>
              <a:gd name="connsiteX1" fmla="*/ 0 w 2260529"/>
              <a:gd name="connsiteY1" fmla="*/ 397669 h 1076687"/>
              <a:gd name="connsiteX2" fmla="*/ 2260529 w 2260529"/>
              <a:gd name="connsiteY2" fmla="*/ 0 h 1076687"/>
              <a:gd name="connsiteX3" fmla="*/ 1974688 w 2260529"/>
              <a:gd name="connsiteY3" fmla="*/ 1076687 h 1076687"/>
              <a:gd name="connsiteX4" fmla="*/ 488066 w 2260529"/>
              <a:gd name="connsiteY4" fmla="*/ 1076687 h 1076687"/>
              <a:gd name="connsiteX0" fmla="*/ 488066 w 1974688"/>
              <a:gd name="connsiteY0" fmla="*/ 679018 h 679018"/>
              <a:gd name="connsiteX1" fmla="*/ 0 w 1974688"/>
              <a:gd name="connsiteY1" fmla="*/ 0 h 679018"/>
              <a:gd name="connsiteX2" fmla="*/ 1665217 w 1974688"/>
              <a:gd name="connsiteY2" fmla="*/ 73818 h 679018"/>
              <a:gd name="connsiteX3" fmla="*/ 1974688 w 1974688"/>
              <a:gd name="connsiteY3" fmla="*/ 679018 h 679018"/>
              <a:gd name="connsiteX4" fmla="*/ 488066 w 1974688"/>
              <a:gd name="connsiteY4" fmla="*/ 679018 h 679018"/>
              <a:gd name="connsiteX0" fmla="*/ 488066 w 1974688"/>
              <a:gd name="connsiteY0" fmla="*/ 683781 h 683781"/>
              <a:gd name="connsiteX1" fmla="*/ 0 w 1974688"/>
              <a:gd name="connsiteY1" fmla="*/ 4763 h 683781"/>
              <a:gd name="connsiteX2" fmla="*/ 1479480 w 1974688"/>
              <a:gd name="connsiteY2" fmla="*/ 0 h 683781"/>
              <a:gd name="connsiteX3" fmla="*/ 1974688 w 1974688"/>
              <a:gd name="connsiteY3" fmla="*/ 683781 h 683781"/>
              <a:gd name="connsiteX4" fmla="*/ 488066 w 1974688"/>
              <a:gd name="connsiteY4" fmla="*/ 683781 h 683781"/>
              <a:gd name="connsiteX0" fmla="*/ 490445 w 1977067"/>
              <a:gd name="connsiteY0" fmla="*/ 683781 h 683781"/>
              <a:gd name="connsiteX1" fmla="*/ 0 w 1977067"/>
              <a:gd name="connsiteY1" fmla="*/ 2382 h 683781"/>
              <a:gd name="connsiteX2" fmla="*/ 1481859 w 1977067"/>
              <a:gd name="connsiteY2" fmla="*/ 0 h 683781"/>
              <a:gd name="connsiteX3" fmla="*/ 1977067 w 1977067"/>
              <a:gd name="connsiteY3" fmla="*/ 683781 h 683781"/>
              <a:gd name="connsiteX4" fmla="*/ 490445 w 1977067"/>
              <a:gd name="connsiteY4" fmla="*/ 683781 h 683781"/>
              <a:gd name="connsiteX0" fmla="*/ 495207 w 1981829"/>
              <a:gd name="connsiteY0" fmla="*/ 688543 h 688543"/>
              <a:gd name="connsiteX1" fmla="*/ 0 w 1981829"/>
              <a:gd name="connsiteY1" fmla="*/ 0 h 688543"/>
              <a:gd name="connsiteX2" fmla="*/ 1486621 w 1981829"/>
              <a:gd name="connsiteY2" fmla="*/ 4762 h 688543"/>
              <a:gd name="connsiteX3" fmla="*/ 1981829 w 1981829"/>
              <a:gd name="connsiteY3" fmla="*/ 688543 h 688543"/>
              <a:gd name="connsiteX4" fmla="*/ 495207 w 1981829"/>
              <a:gd name="connsiteY4" fmla="*/ 688543 h 688543"/>
              <a:gd name="connsiteX0" fmla="*/ 495207 w 1981829"/>
              <a:gd name="connsiteY0" fmla="*/ 683781 h 683781"/>
              <a:gd name="connsiteX1" fmla="*/ 0 w 1981829"/>
              <a:gd name="connsiteY1" fmla="*/ 1 h 683781"/>
              <a:gd name="connsiteX2" fmla="*/ 1486621 w 1981829"/>
              <a:gd name="connsiteY2" fmla="*/ 0 h 683781"/>
              <a:gd name="connsiteX3" fmla="*/ 1981829 w 1981829"/>
              <a:gd name="connsiteY3" fmla="*/ 683781 h 683781"/>
              <a:gd name="connsiteX4" fmla="*/ 495207 w 1981829"/>
              <a:gd name="connsiteY4" fmla="*/ 683781 h 683781"/>
              <a:gd name="connsiteX0" fmla="*/ 485682 w 1972304"/>
              <a:gd name="connsiteY0" fmla="*/ 683781 h 683781"/>
              <a:gd name="connsiteX1" fmla="*/ 0 w 1972304"/>
              <a:gd name="connsiteY1" fmla="*/ 1 h 683781"/>
              <a:gd name="connsiteX2" fmla="*/ 1477096 w 1972304"/>
              <a:gd name="connsiteY2" fmla="*/ 0 h 683781"/>
              <a:gd name="connsiteX3" fmla="*/ 1972304 w 1972304"/>
              <a:gd name="connsiteY3" fmla="*/ 683781 h 683781"/>
              <a:gd name="connsiteX4" fmla="*/ 485682 w 1972304"/>
              <a:gd name="connsiteY4" fmla="*/ 683781 h 683781"/>
              <a:gd name="connsiteX0" fmla="*/ 483299 w 1969921"/>
              <a:gd name="connsiteY0" fmla="*/ 683781 h 683781"/>
              <a:gd name="connsiteX1" fmla="*/ 0 w 1969921"/>
              <a:gd name="connsiteY1" fmla="*/ 1 h 683781"/>
              <a:gd name="connsiteX2" fmla="*/ 1474713 w 1969921"/>
              <a:gd name="connsiteY2" fmla="*/ 0 h 683781"/>
              <a:gd name="connsiteX3" fmla="*/ 1969921 w 1969921"/>
              <a:gd name="connsiteY3" fmla="*/ 683781 h 683781"/>
              <a:gd name="connsiteX4" fmla="*/ 483299 w 1969921"/>
              <a:gd name="connsiteY4" fmla="*/ 683781 h 683781"/>
              <a:gd name="connsiteX0" fmla="*/ 488062 w 1974684"/>
              <a:gd name="connsiteY0" fmla="*/ 683781 h 683781"/>
              <a:gd name="connsiteX1" fmla="*/ 0 w 1974684"/>
              <a:gd name="connsiteY1" fmla="*/ 1 h 683781"/>
              <a:gd name="connsiteX2" fmla="*/ 1479476 w 1974684"/>
              <a:gd name="connsiteY2" fmla="*/ 0 h 683781"/>
              <a:gd name="connsiteX3" fmla="*/ 1974684 w 1974684"/>
              <a:gd name="connsiteY3" fmla="*/ 683781 h 683781"/>
              <a:gd name="connsiteX4" fmla="*/ 488062 w 1974684"/>
              <a:gd name="connsiteY4" fmla="*/ 683781 h 683781"/>
              <a:gd name="connsiteX0" fmla="*/ 490441 w 1977063"/>
              <a:gd name="connsiteY0" fmla="*/ 683781 h 683781"/>
              <a:gd name="connsiteX1" fmla="*/ 0 w 1977063"/>
              <a:gd name="connsiteY1" fmla="*/ 1 h 683781"/>
              <a:gd name="connsiteX2" fmla="*/ 1481855 w 1977063"/>
              <a:gd name="connsiteY2" fmla="*/ 0 h 683781"/>
              <a:gd name="connsiteX3" fmla="*/ 1977063 w 1977063"/>
              <a:gd name="connsiteY3" fmla="*/ 683781 h 683781"/>
              <a:gd name="connsiteX4" fmla="*/ 490441 w 1977063"/>
              <a:gd name="connsiteY4" fmla="*/ 683781 h 68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63" h="683781">
                <a:moveTo>
                  <a:pt x="490441" y="683781"/>
                </a:moveTo>
                <a:lnTo>
                  <a:pt x="0" y="1"/>
                </a:lnTo>
                <a:lnTo>
                  <a:pt x="1481855" y="0"/>
                </a:lnTo>
                <a:lnTo>
                  <a:pt x="1977063" y="683781"/>
                </a:lnTo>
                <a:lnTo>
                  <a:pt x="490441" y="683781"/>
                </a:lnTo>
                <a:close/>
              </a:path>
            </a:pathLst>
          </a:custGeom>
          <a:solidFill>
            <a:srgbClr val="31859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37198" y="1938269"/>
            <a:ext cx="172899" cy="7586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354679" y="3399043"/>
            <a:ext cx="894606" cy="1273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79365" y="2971111"/>
            <a:ext cx="2718594" cy="1662780"/>
          </a:xfrm>
          <a:prstGeom prst="rect">
            <a:avLst/>
          </a:prstGeom>
          <a:solidFill>
            <a:srgbClr val="77933C">
              <a:alpha val="50196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67878" y="3526391"/>
            <a:ext cx="886957" cy="2569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76488" y="3783336"/>
            <a:ext cx="262178" cy="2122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70836" y="1938269"/>
            <a:ext cx="95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-node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457719">
            <a:off x="1710348" y="482917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810</Words>
  <Application>Microsoft Office PowerPoint</Application>
  <PresentationFormat>On-screen Show (4:3)</PresentationFormat>
  <Paragraphs>290</Paragraphs>
  <Slides>33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de Office</vt:lpstr>
      <vt:lpstr>Interactive Ray Tracing of Large Models Using Voxel Hierarchies</vt:lpstr>
      <vt:lpstr>Massive model rendering</vt:lpstr>
      <vt:lpstr>Previous work</vt:lpstr>
      <vt:lpstr>Feature comparison</vt:lpstr>
      <vt:lpstr>Method overview</vt:lpstr>
      <vt:lpstr>Out-of-core kd-tree</vt:lpstr>
      <vt:lpstr>Blocks</vt:lpstr>
      <vt:lpstr>LOD voxel</vt:lpstr>
      <vt:lpstr>LOD voxel</vt:lpstr>
      <vt:lpstr>LOD voxel</vt:lpstr>
      <vt:lpstr>LOD voxel</vt:lpstr>
      <vt:lpstr>LOD error metric</vt:lpstr>
      <vt:lpstr>Ray traversal algorithm</vt:lpstr>
      <vt:lpstr>Ray traversal algorithm</vt:lpstr>
      <vt:lpstr>Ray traversal algorithm</vt:lpstr>
      <vt:lpstr>Ray traversal algorithm</vt:lpstr>
      <vt:lpstr>Memory manager</vt:lpstr>
      <vt:lpstr>Rendering loop</vt:lpstr>
      <vt:lpstr>Shading</vt:lpstr>
      <vt:lpstr>Results</vt:lpstr>
      <vt:lpstr>Results</vt:lpstr>
      <vt:lpstr>Video: Boeing 777 (31 GB)</vt:lpstr>
      <vt:lpstr>Scalability</vt:lpstr>
      <vt:lpstr>LOD quality: pixels of error (PoE)</vt:lpstr>
      <vt:lpstr>LOD quality: 0 PoE (reference)</vt:lpstr>
      <vt:lpstr>LOD quality: 1 PoE</vt:lpstr>
      <vt:lpstr>LOD quality: 3 PoE</vt:lpstr>
      <vt:lpstr>LOD quality: 16 PoE</vt:lpstr>
      <vt:lpstr>LOD quality: 0.25 PoE, 4x anti-aliasing</vt:lpstr>
      <vt:lpstr>Loading speed</vt:lpstr>
      <vt:lpstr>Conclusions</vt:lpstr>
      <vt:lpstr>Future work</vt:lpstr>
      <vt:lpstr>Thank you!</vt:lpstr>
    </vt:vector>
  </TitlesOfParts>
  <Company>Dept. IMA - UdG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Gonzalez</dc:creator>
  <cp:lastModifiedBy>Áfra Attila Tamás</cp:lastModifiedBy>
  <cp:revision>672</cp:revision>
  <dcterms:created xsi:type="dcterms:W3CDTF">2013-03-09T12:37:24Z</dcterms:created>
  <dcterms:modified xsi:type="dcterms:W3CDTF">2013-05-15T11:09:59Z</dcterms:modified>
</cp:coreProperties>
</file>